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484" r:id="rId5"/>
    <p:sldId id="753" r:id="rId6"/>
    <p:sldId id="723" r:id="rId7"/>
    <p:sldId id="533" r:id="rId8"/>
    <p:sldId id="548" r:id="rId9"/>
    <p:sldId id="269" r:id="rId10"/>
    <p:sldId id="315" r:id="rId11"/>
    <p:sldId id="266" r:id="rId12"/>
    <p:sldId id="304" r:id="rId13"/>
    <p:sldId id="283" r:id="rId14"/>
    <p:sldId id="317" r:id="rId15"/>
    <p:sldId id="268" r:id="rId16"/>
    <p:sldId id="763" r:id="rId17"/>
    <p:sldId id="724" r:id="rId18"/>
    <p:sldId id="299" r:id="rId19"/>
    <p:sldId id="726" r:id="rId20"/>
    <p:sldId id="746" r:id="rId21"/>
    <p:sldId id="676" r:id="rId22"/>
    <p:sldId id="757" r:id="rId23"/>
    <p:sldId id="758" r:id="rId24"/>
    <p:sldId id="764" r:id="rId25"/>
    <p:sldId id="765" r:id="rId26"/>
    <p:sldId id="756" r:id="rId27"/>
    <p:sldId id="721" r:id="rId28"/>
    <p:sldId id="762" r:id="rId29"/>
    <p:sldId id="759" r:id="rId30"/>
    <p:sldId id="760" r:id="rId31"/>
    <p:sldId id="761" r:id="rId32"/>
    <p:sldId id="738" r:id="rId33"/>
    <p:sldId id="766" r:id="rId34"/>
    <p:sldId id="767" r:id="rId35"/>
    <p:sldId id="741" r:id="rId36"/>
    <p:sldId id="730" r:id="rId37"/>
    <p:sldId id="734" r:id="rId38"/>
    <p:sldId id="735" r:id="rId39"/>
    <p:sldId id="717" r:id="rId40"/>
    <p:sldId id="748" r:id="rId41"/>
  </p:sldIdLst>
  <p:sldSz cx="12192000" cy="6858000"/>
  <p:notesSz cx="7010400" cy="9296400"/>
  <p:custShowLst>
    <p:custShow name="Custom Show 1" id="0">
      <p:sldLst/>
    </p:custShow>
  </p:custShowLst>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816" userDrawn="1">
          <p15:clr>
            <a:srgbClr val="A4A3A4"/>
          </p15:clr>
        </p15:guide>
        <p15:guide id="4" pos="416" userDrawn="1">
          <p15:clr>
            <a:srgbClr val="A4A3A4"/>
          </p15:clr>
        </p15:guide>
        <p15:guide id="5" orient="horz" pos="3360"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198" userDrawn="1">
          <p15:clr>
            <a:srgbClr val="A4A3A4"/>
          </p15:clr>
        </p15:guide>
        <p15:guide id="3" orient="horz" pos="2928" userDrawn="1">
          <p15:clr>
            <a:srgbClr val="A4A3A4"/>
          </p15:clr>
        </p15:guide>
        <p15:guide id="4" pos="221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orio, Gabriela P." initials="OGP" lastIdx="1" clrIdx="0">
    <p:extLst>
      <p:ext uri="{19B8F6BF-5375-455C-9EA6-DF929625EA0E}">
        <p15:presenceInfo xmlns:p15="http://schemas.microsoft.com/office/powerpoint/2012/main" userId="S::gosorio@gfnet.com::736b2d18-1750-498d-9fad-600e1482b381" providerId="AD"/>
      </p:ext>
    </p:extLst>
  </p:cmAuthor>
  <p:cmAuthor id="2" name="Gomez, Guillermo A." initials="GGA" lastIdx="1" clrIdx="1">
    <p:extLst>
      <p:ext uri="{19B8F6BF-5375-455C-9EA6-DF929625EA0E}">
        <p15:presenceInfo xmlns:p15="http://schemas.microsoft.com/office/powerpoint/2012/main" userId="S::ggomez@gfnet.com::dc6d6927-a38a-4411-afc5-1535626cf9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284"/>
    <a:srgbClr val="1F497D"/>
    <a:srgbClr val="161514"/>
    <a:srgbClr val="FEF200"/>
    <a:srgbClr val="B9B9B9"/>
    <a:srgbClr val="D3D3D3"/>
    <a:srgbClr val="282A27"/>
    <a:srgbClr val="716F6B"/>
    <a:srgbClr val="3B3A38"/>
    <a:srgbClr val="0054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52303" autoAdjust="0"/>
  </p:normalViewPr>
  <p:slideViewPr>
    <p:cSldViewPr snapToGrid="0">
      <p:cViewPr varScale="1">
        <p:scale>
          <a:sx n="59" d="100"/>
          <a:sy n="59" d="100"/>
        </p:scale>
        <p:origin x="2556" y="90"/>
      </p:cViewPr>
      <p:guideLst>
        <p:guide pos="3840"/>
        <p:guide orient="horz" pos="816"/>
        <p:guide pos="416"/>
        <p:guide orient="horz" pos="33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08" y="1122"/>
      </p:cViewPr>
      <p:guideLst>
        <p:guide orient="horz" pos="2924"/>
        <p:guide pos="2198"/>
        <p:guide orient="horz" pos="2928"/>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10"/>
            <a:ext cx="3038475" cy="465138"/>
          </a:xfrm>
          <a:prstGeom prst="rect">
            <a:avLst/>
          </a:prstGeom>
        </p:spPr>
        <p:txBody>
          <a:bodyPr vert="horz" lIns="77449" tIns="38725" rIns="77449" bIns="38725" rtlCol="0"/>
          <a:lstStyle>
            <a:lvl1pPr algn="l">
              <a:defRPr sz="1000"/>
            </a:lvl1pPr>
          </a:lstStyle>
          <a:p>
            <a:endParaRPr lang="en-US"/>
          </a:p>
        </p:txBody>
      </p:sp>
      <p:sp>
        <p:nvSpPr>
          <p:cNvPr id="3" name="Date Placeholder 2"/>
          <p:cNvSpPr>
            <a:spLocks noGrp="1"/>
          </p:cNvSpPr>
          <p:nvPr>
            <p:ph type="dt" sz="quarter" idx="1"/>
          </p:nvPr>
        </p:nvSpPr>
        <p:spPr>
          <a:xfrm>
            <a:off x="3970343" y="10"/>
            <a:ext cx="3038475" cy="465138"/>
          </a:xfrm>
          <a:prstGeom prst="rect">
            <a:avLst/>
          </a:prstGeom>
        </p:spPr>
        <p:txBody>
          <a:bodyPr vert="horz" lIns="77449" tIns="38725" rIns="77449" bIns="38725" rtlCol="0"/>
          <a:lstStyle>
            <a:lvl1pPr algn="r">
              <a:defRPr sz="1000"/>
            </a:lvl1pPr>
          </a:lstStyle>
          <a:p>
            <a:fld id="{055ADF86-5723-4D16-AFFA-37A15D87F5E2}" type="datetimeFigureOut">
              <a:rPr lang="en-US" smtClean="0"/>
              <a:pPr/>
              <a:t>6/26/2023</a:t>
            </a:fld>
            <a:endParaRPr lang="en-US"/>
          </a:p>
        </p:txBody>
      </p:sp>
      <p:sp>
        <p:nvSpPr>
          <p:cNvPr id="4" name="Footer Placeholder 3"/>
          <p:cNvSpPr>
            <a:spLocks noGrp="1"/>
          </p:cNvSpPr>
          <p:nvPr>
            <p:ph type="ftr" sz="quarter" idx="2"/>
          </p:nvPr>
        </p:nvSpPr>
        <p:spPr>
          <a:xfrm>
            <a:off x="10" y="8829677"/>
            <a:ext cx="3038475" cy="465138"/>
          </a:xfrm>
          <a:prstGeom prst="rect">
            <a:avLst/>
          </a:prstGeom>
        </p:spPr>
        <p:txBody>
          <a:bodyPr vert="horz" lIns="77449" tIns="38725" rIns="77449" bIns="38725" rtlCol="0" anchor="b"/>
          <a:lstStyle>
            <a:lvl1pPr algn="l">
              <a:defRPr sz="1000"/>
            </a:lvl1pPr>
          </a:lstStyle>
          <a:p>
            <a:endParaRPr lang="en-US"/>
          </a:p>
        </p:txBody>
      </p:sp>
      <p:sp>
        <p:nvSpPr>
          <p:cNvPr id="5" name="Slide Number Placeholder 4"/>
          <p:cNvSpPr>
            <a:spLocks noGrp="1"/>
          </p:cNvSpPr>
          <p:nvPr>
            <p:ph type="sldNum" sz="quarter" idx="3"/>
          </p:nvPr>
        </p:nvSpPr>
        <p:spPr>
          <a:xfrm>
            <a:off x="3970343" y="8829677"/>
            <a:ext cx="3038475" cy="465138"/>
          </a:xfrm>
          <a:prstGeom prst="rect">
            <a:avLst/>
          </a:prstGeom>
        </p:spPr>
        <p:txBody>
          <a:bodyPr vert="horz" lIns="77449" tIns="38725" rIns="77449" bIns="38725" rtlCol="0" anchor="b"/>
          <a:lstStyle>
            <a:lvl1pPr algn="r">
              <a:defRPr sz="1000"/>
            </a:lvl1pPr>
          </a:lstStyle>
          <a:p>
            <a:fld id="{7D7B7AFD-FBCD-48A8-BFDB-77A83B15F1B0}" type="slidenum">
              <a:rPr lang="en-US" smtClean="0"/>
              <a:pPr/>
              <a:t>‹#›</a:t>
            </a:fld>
            <a:endParaRPr lang="en-US"/>
          </a:p>
        </p:txBody>
      </p:sp>
    </p:spTree>
    <p:extLst>
      <p:ext uri="{BB962C8B-B14F-4D97-AF65-F5344CB8AC3E}">
        <p14:creationId xmlns:p14="http://schemas.microsoft.com/office/powerpoint/2010/main" val="1328442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0" y="4"/>
            <a:ext cx="3038475" cy="466725"/>
          </a:xfrm>
          <a:prstGeom prst="rect">
            <a:avLst/>
          </a:prstGeom>
        </p:spPr>
        <p:txBody>
          <a:bodyPr vert="horz" lIns="77449" tIns="38725" rIns="77449" bIns="38725" rtlCol="0"/>
          <a:lstStyle>
            <a:lvl1pPr algn="l">
              <a:defRPr sz="1000"/>
            </a:lvl1pPr>
          </a:lstStyle>
          <a:p>
            <a:endParaRPr lang="en-US"/>
          </a:p>
        </p:txBody>
      </p:sp>
      <p:sp>
        <p:nvSpPr>
          <p:cNvPr id="3" name="Date Placeholder 2"/>
          <p:cNvSpPr>
            <a:spLocks noGrp="1"/>
          </p:cNvSpPr>
          <p:nvPr>
            <p:ph type="dt" idx="1"/>
          </p:nvPr>
        </p:nvSpPr>
        <p:spPr>
          <a:xfrm>
            <a:off x="3970343" y="4"/>
            <a:ext cx="3038475" cy="466725"/>
          </a:xfrm>
          <a:prstGeom prst="rect">
            <a:avLst/>
          </a:prstGeom>
        </p:spPr>
        <p:txBody>
          <a:bodyPr vert="horz" lIns="77449" tIns="38725" rIns="77449" bIns="38725" rtlCol="0"/>
          <a:lstStyle>
            <a:lvl1pPr algn="r">
              <a:defRPr sz="1000"/>
            </a:lvl1pPr>
          </a:lstStyle>
          <a:p>
            <a:fld id="{71BCE14C-DD4B-4B32-B419-FC50E0109934}" type="datetimeFigureOut">
              <a:rPr lang="en-US" smtClean="0"/>
              <a:pPr/>
              <a:t>6/26/2023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77449" tIns="38725" rIns="77449" bIns="38725" rtlCol="0" anchor="ctr"/>
          <a:lstStyle/>
          <a:p>
            <a:endParaRPr lang="en-US"/>
          </a:p>
        </p:txBody>
      </p:sp>
      <p:sp>
        <p:nvSpPr>
          <p:cNvPr id="5" name="Notes Placeholder 4"/>
          <p:cNvSpPr>
            <a:spLocks noGrp="1"/>
          </p:cNvSpPr>
          <p:nvPr>
            <p:ph type="body" sz="quarter" idx="3"/>
          </p:nvPr>
        </p:nvSpPr>
        <p:spPr>
          <a:xfrm>
            <a:off x="701679" y="4473575"/>
            <a:ext cx="5607050" cy="3660775"/>
          </a:xfrm>
          <a:prstGeom prst="rect">
            <a:avLst/>
          </a:prstGeom>
        </p:spPr>
        <p:txBody>
          <a:bodyPr vert="horz" lIns="77449" tIns="38725" rIns="77449" bIns="387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 y="8829684"/>
            <a:ext cx="3038475" cy="466725"/>
          </a:xfrm>
          <a:prstGeom prst="rect">
            <a:avLst/>
          </a:prstGeom>
        </p:spPr>
        <p:txBody>
          <a:bodyPr vert="horz" lIns="77449" tIns="38725" rIns="77449" bIns="38725" rtlCol="0" anchor="b"/>
          <a:lstStyle>
            <a:lvl1pPr algn="l">
              <a:defRPr sz="1000"/>
            </a:lvl1pPr>
          </a:lstStyle>
          <a:p>
            <a:endParaRPr lang="en-US"/>
          </a:p>
        </p:txBody>
      </p:sp>
      <p:sp>
        <p:nvSpPr>
          <p:cNvPr id="7" name="Slide Number Placeholder 6"/>
          <p:cNvSpPr>
            <a:spLocks noGrp="1"/>
          </p:cNvSpPr>
          <p:nvPr>
            <p:ph type="sldNum" sz="quarter" idx="5"/>
          </p:nvPr>
        </p:nvSpPr>
        <p:spPr>
          <a:xfrm>
            <a:off x="3970343" y="8829684"/>
            <a:ext cx="3038475" cy="466725"/>
          </a:xfrm>
          <a:prstGeom prst="rect">
            <a:avLst/>
          </a:prstGeom>
        </p:spPr>
        <p:txBody>
          <a:bodyPr vert="horz" lIns="77449" tIns="38725" rIns="77449" bIns="38725" rtlCol="0" anchor="b"/>
          <a:lstStyle>
            <a:lvl1pPr algn="r">
              <a:defRPr sz="1000"/>
            </a:lvl1pPr>
          </a:lstStyle>
          <a:p>
            <a:fld id="{63E053C6-B952-4475-A469-25E6098BDBBB}" type="slidenum">
              <a:rPr lang="en-US" smtClean="0"/>
              <a:pPr/>
              <a:t>‹#›</a:t>
            </a:fld>
            <a:endParaRPr lang="en-US"/>
          </a:p>
        </p:txBody>
      </p:sp>
    </p:spTree>
    <p:extLst>
      <p:ext uri="{BB962C8B-B14F-4D97-AF65-F5344CB8AC3E}">
        <p14:creationId xmlns:p14="http://schemas.microsoft.com/office/powerpoint/2010/main" val="250987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E053C6-B952-4475-A469-25E6098BDBBB}" type="slidenum">
              <a:rPr lang="en-US" smtClean="0"/>
              <a:pPr/>
              <a:t>1</a:t>
            </a:fld>
            <a:endParaRPr lang="en-US"/>
          </a:p>
        </p:txBody>
      </p:sp>
    </p:spTree>
    <p:extLst>
      <p:ext uri="{BB962C8B-B14F-4D97-AF65-F5344CB8AC3E}">
        <p14:creationId xmlns:p14="http://schemas.microsoft.com/office/powerpoint/2010/main" val="1489933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3313995"/>
            <a:ext cx="5257800" cy="3055761"/>
          </a:xfrm>
        </p:spPr>
        <p:txBody>
          <a:bodyPr/>
          <a:lstStyle/>
          <a:p>
            <a:r>
              <a:rPr lang="en-US" b="0" dirty="0"/>
              <a:t>(Lauren)</a:t>
            </a:r>
          </a:p>
          <a:p>
            <a:r>
              <a:rPr lang="en-US" b="0" dirty="0"/>
              <a:t>Slide 10</a:t>
            </a:r>
          </a:p>
          <a:p>
            <a:endParaRPr lang="en-US" b="0" dirty="0"/>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You can also make verbal or spoken comments. </a:t>
            </a:r>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Online participants that requested to speak when registering will be called upon during the question-and-answer period of the public meeting. </a:t>
            </a:r>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If you did not request to speak earlier and wish to speak, use the Raise Hand button on the </a:t>
            </a:r>
            <a:r>
              <a:rPr lang="en-US" sz="1500" dirty="0" err="1">
                <a:latin typeface="Calibri" panose="020F0502020204030204" pitchFamily="34" charset="0"/>
                <a:ea typeface="Calibri" panose="020F0502020204030204" pitchFamily="34" charset="0"/>
                <a:cs typeface="Times New Roman" panose="02020603050405020304" pitchFamily="18" charset="0"/>
              </a:rPr>
              <a:t>GoToWebinar</a:t>
            </a:r>
            <a:r>
              <a:rPr lang="en-US" sz="1500" dirty="0">
                <a:latin typeface="Calibri" panose="020F0502020204030204" pitchFamily="34" charset="0"/>
                <a:ea typeface="Calibri" panose="020F0502020204030204" pitchFamily="34" charset="0"/>
                <a:cs typeface="Times New Roman" panose="02020603050405020304" pitchFamily="18" charset="0"/>
              </a:rPr>
              <a:t> Control Panel during the Public Comment Period.  </a:t>
            </a:r>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When your name is called, you will need to unmute yourself on the </a:t>
            </a:r>
            <a:r>
              <a:rPr lang="en-US" sz="1500" dirty="0" err="1">
                <a:latin typeface="Calibri" panose="020F0502020204030204" pitchFamily="34" charset="0"/>
                <a:ea typeface="Calibri" panose="020F0502020204030204" pitchFamily="34" charset="0"/>
                <a:cs typeface="Times New Roman" panose="02020603050405020304" pitchFamily="18" charset="0"/>
              </a:rPr>
              <a:t>GoToWebinar</a:t>
            </a:r>
            <a:r>
              <a:rPr lang="en-US" sz="1500" dirty="0">
                <a:latin typeface="Calibri" panose="020F0502020204030204" pitchFamily="34" charset="0"/>
                <a:ea typeface="Calibri" panose="020F0502020204030204" pitchFamily="34" charset="0"/>
                <a:cs typeface="Times New Roman" panose="02020603050405020304" pitchFamily="18" charset="0"/>
              </a:rPr>
              <a:t> Control Panel before speaking. </a:t>
            </a:r>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Lastly, you can call the project manager at 954-777-4641 to provide verbal comments during normal business hours after the public meeting. </a:t>
            </a:r>
          </a:p>
          <a:p>
            <a:endParaRPr lang="en-US" b="0" dirty="0"/>
          </a:p>
        </p:txBody>
      </p:sp>
      <p:sp>
        <p:nvSpPr>
          <p:cNvPr id="4" name="Slide Number Placeholder 3"/>
          <p:cNvSpPr>
            <a:spLocks noGrp="1"/>
          </p:cNvSpPr>
          <p:nvPr>
            <p:ph type="sldNum" sz="quarter" idx="5"/>
          </p:nvPr>
        </p:nvSpPr>
        <p:spPr/>
        <p:txBody>
          <a:bodyPr/>
          <a:lstStyle/>
          <a:p>
            <a:fld id="{AEEC9AAC-B1C4-4D2C-91D0-85CFAF83A1B3}" type="slidenum">
              <a:rPr lang="en-US" smtClean="0"/>
              <a:t>10</a:t>
            </a:fld>
            <a:endParaRPr lang="en-US"/>
          </a:p>
        </p:txBody>
      </p:sp>
      <p:sp>
        <p:nvSpPr>
          <p:cNvPr id="5" name="Header Placeholder 4">
            <a:extLst>
              <a:ext uri="{FF2B5EF4-FFF2-40B4-BE49-F238E27FC236}">
                <a16:creationId xmlns:a16="http://schemas.microsoft.com/office/drawing/2014/main" id="{08C064BB-B134-42B0-B91D-A041AE539FEC}"/>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A7C475DB-921B-4C86-8918-9695A635A615}"/>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3605281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3313994"/>
            <a:ext cx="5257800" cy="3226722"/>
          </a:xfrm>
        </p:spPr>
        <p:txBody>
          <a:bodyPr/>
          <a:lstStyle/>
          <a:p>
            <a:pPr>
              <a:lnSpc>
                <a:spcPct val="110000"/>
              </a:lnSpc>
            </a:pPr>
            <a:r>
              <a:rPr lang="en-US" sz="1000" dirty="0"/>
              <a:t>(Lauren)</a:t>
            </a:r>
          </a:p>
          <a:p>
            <a:pPr>
              <a:lnSpc>
                <a:spcPct val="110000"/>
              </a:lnSpc>
            </a:pPr>
            <a:r>
              <a:rPr lang="en-US" sz="1000" dirty="0"/>
              <a:t>Slide 11</a:t>
            </a:r>
          </a:p>
          <a:p>
            <a:pPr>
              <a:lnSpc>
                <a:spcPct val="110000"/>
              </a:lnSpc>
            </a:pPr>
            <a:endParaRPr lang="en-US" sz="1000" dirty="0"/>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All public comments and questions are part of the Public Record. </a:t>
            </a:r>
          </a:p>
          <a:p>
            <a:pPr marL="284401" indent="-284401">
              <a:lnSpc>
                <a:spcPct val="107000"/>
              </a:lnSpc>
              <a:buFont typeface="Arial" panose="020B0604020202020204" pitchFamily="34" charset="0"/>
              <a:buChar char="•"/>
              <a:tabLst>
                <a:tab pos="379202" algn="l"/>
              </a:tabLst>
            </a:pPr>
            <a:r>
              <a:rPr lang="en-US" sz="1500" dirty="0">
                <a:latin typeface="Calibri"/>
                <a:ea typeface="Calibri" panose="020F0502020204030204" pitchFamily="34" charset="0"/>
                <a:cs typeface="Calibri"/>
              </a:rPr>
              <a:t>If you plan to submit a comment or question after today’s public meeting, we ask that you do so by July 12, 2023.</a:t>
            </a:r>
            <a:r>
              <a:rPr lang="en-US" sz="1500" b="1" dirty="0">
                <a:latin typeface="Calibri"/>
                <a:ea typeface="Calibri" panose="020F0502020204030204" pitchFamily="34" charset="0"/>
                <a:cs typeface="Calibri"/>
              </a:rPr>
              <a:t> </a:t>
            </a:r>
            <a:endParaRPr lang="en-US" sz="1500" dirty="0">
              <a:latin typeface="Calibri"/>
              <a:ea typeface="Calibri" panose="020F0502020204030204" pitchFamily="34" charset="0"/>
              <a:cs typeface="Times New Roman" panose="02020603050405020304" pitchFamily="18" charset="0"/>
            </a:endParaRPr>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The public meeting</a:t>
            </a:r>
            <a:r>
              <a:rPr lang="en-US" sz="1500" b="1" dirty="0">
                <a:latin typeface="Calibri" panose="020F0502020204030204" pitchFamily="34" charset="0"/>
                <a:ea typeface="Calibri" panose="020F0502020204030204" pitchFamily="34" charset="0"/>
                <a:cs typeface="Times New Roman" panose="02020603050405020304" pitchFamily="18" charset="0"/>
              </a:rPr>
              <a:t> </a:t>
            </a:r>
            <a:r>
              <a:rPr lang="en-US" sz="1500" dirty="0">
                <a:latin typeface="Calibri" panose="020F0502020204030204" pitchFamily="34" charset="0"/>
                <a:ea typeface="Calibri" panose="020F0502020204030204" pitchFamily="34" charset="0"/>
                <a:cs typeface="Times New Roman" panose="02020603050405020304" pitchFamily="18" charset="0"/>
              </a:rPr>
              <a:t>video link will be posted on the project website and a link to the video will also be provided by email to all persons that registered for the meeting.</a:t>
            </a:r>
            <a:r>
              <a:rPr lang="en-US" sz="1500" b="1" dirty="0">
                <a:latin typeface="Calibri" panose="020F0502020204030204" pitchFamily="34" charset="0"/>
                <a:ea typeface="Calibri" panose="020F0502020204030204" pitchFamily="34" charset="0"/>
                <a:cs typeface="Times New Roman" panose="02020603050405020304" pitchFamily="18" charset="0"/>
              </a:rPr>
              <a:t>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sz="1000" dirty="0"/>
          </a:p>
        </p:txBody>
      </p:sp>
      <p:sp>
        <p:nvSpPr>
          <p:cNvPr id="4" name="Slide Number Placeholder 3"/>
          <p:cNvSpPr>
            <a:spLocks noGrp="1"/>
          </p:cNvSpPr>
          <p:nvPr>
            <p:ph type="sldNum" sz="quarter" idx="5"/>
          </p:nvPr>
        </p:nvSpPr>
        <p:spPr/>
        <p:txBody>
          <a:bodyPr/>
          <a:lstStyle/>
          <a:p>
            <a:pPr defTabSz="758403">
              <a:defRPr/>
            </a:pPr>
            <a:fld id="{AEEC9AAC-B1C4-4D2C-91D0-85CFAF83A1B3}" type="slidenum">
              <a:rPr lang="en-US">
                <a:solidFill>
                  <a:prstClr val="black"/>
                </a:solidFill>
                <a:latin typeface="Calibri" panose="020F0502020204030204"/>
              </a:rPr>
              <a:pPr defTabSz="758403">
                <a:defRPr/>
              </a:pPr>
              <a:t>11</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20FC7EE7-D07E-4E2A-937C-88C30265F9FB}"/>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F7794D4F-342B-494E-B472-1F732E0A9E79}"/>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366187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516"/>
              </a:spcAft>
            </a:pPr>
            <a:r>
              <a:rPr lang="en-US" dirty="0">
                <a:cs typeface="Calibri"/>
              </a:rPr>
              <a:t>(Lauren)</a:t>
            </a:r>
          </a:p>
          <a:p>
            <a:pPr>
              <a:lnSpc>
                <a:spcPct val="110000"/>
              </a:lnSpc>
              <a:spcAft>
                <a:spcPts val="516"/>
              </a:spcAft>
            </a:pPr>
            <a:r>
              <a:rPr lang="en-US" dirty="0">
                <a:cs typeface="Calibri"/>
              </a:rPr>
              <a:t>Slide 12</a:t>
            </a:r>
          </a:p>
          <a:p>
            <a:pPr>
              <a:lnSpc>
                <a:spcPct val="110000"/>
              </a:lnSpc>
              <a:spcAft>
                <a:spcPts val="516"/>
              </a:spcAft>
            </a:pPr>
            <a:endParaRPr lang="en-US" dirty="0">
              <a:cs typeface="Calibri"/>
            </a:endParaRPr>
          </a:p>
          <a:p>
            <a:pPr defTabSz="758403">
              <a:defRPr/>
            </a:pPr>
            <a:r>
              <a:rPr lang="en-US" sz="1000" dirty="0">
                <a:latin typeface="Calibri" panose="020F0502020204030204" pitchFamily="34" charset="0"/>
                <a:ea typeface="Calibri" panose="020F0502020204030204" pitchFamily="34" charset="0"/>
                <a:cs typeface="Times New Roman" panose="02020603050405020304" pitchFamily="18" charset="0"/>
              </a:rPr>
              <a:t>Public notice for this Public Meeting, including information on how to access the meeting platform, was provided in letters to property owners and tenants in the project area, a posting in the Florida Administrative Register, on the project website, on social media feeds, and through other notification methods. </a:t>
            </a:r>
          </a:p>
        </p:txBody>
      </p:sp>
      <p:sp>
        <p:nvSpPr>
          <p:cNvPr id="4" name="Slide Number Placeholder 3"/>
          <p:cNvSpPr>
            <a:spLocks noGrp="1"/>
          </p:cNvSpPr>
          <p:nvPr>
            <p:ph type="sldNum" sz="quarter" idx="5"/>
          </p:nvPr>
        </p:nvSpPr>
        <p:spPr/>
        <p:txBody>
          <a:bodyPr/>
          <a:lstStyle/>
          <a:p>
            <a:fld id="{AEEC9AAC-B1C4-4D2C-91D0-85CFAF83A1B3}" type="slidenum">
              <a:rPr lang="en-US" smtClean="0"/>
              <a:t>12</a:t>
            </a:fld>
            <a:endParaRPr lang="en-US"/>
          </a:p>
        </p:txBody>
      </p:sp>
    </p:spTree>
    <p:extLst>
      <p:ext uri="{BB962C8B-B14F-4D97-AF65-F5344CB8AC3E}">
        <p14:creationId xmlns:p14="http://schemas.microsoft.com/office/powerpoint/2010/main" val="1630222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Slide 13</a:t>
            </a:r>
          </a:p>
          <a:p>
            <a:endParaRPr lang="en-US" dirty="0"/>
          </a:p>
          <a:p>
            <a:pPr marL="237001" indent="-237001">
              <a:lnSpc>
                <a:spcPct val="107000"/>
              </a:lnSpc>
              <a:spcAft>
                <a:spcPts val="664"/>
              </a:spcAft>
              <a:buFont typeface="Arial"/>
              <a:buChar char="•"/>
              <a:tabLst>
                <a:tab pos="379202" algn="l"/>
              </a:tabLst>
            </a:pPr>
            <a:r>
              <a:rPr lang="en-US" sz="1500" dirty="0">
                <a:latin typeface="Calibri" panose="020F0502020204030204" pitchFamily="34" charset="0"/>
                <a:ea typeface="Calibri" panose="020F0502020204030204" pitchFamily="34" charset="0"/>
                <a:cs typeface="Calibri" panose="020F0502020204030204" pitchFamily="34" charset="0"/>
              </a:rPr>
              <a:t>Draft project documents are available for viewing at</a:t>
            </a:r>
            <a:r>
              <a:rPr lang="en-US" sz="1500" dirty="0">
                <a:latin typeface="Calibri" panose="020F0502020204030204" pitchFamily="34" charset="0"/>
                <a:ea typeface="Times New Roman" panose="02020603050405020304" pitchFamily="18" charset="0"/>
                <a:cs typeface="Calibri" panose="020F0502020204030204" pitchFamily="34" charset="0"/>
              </a:rPr>
              <a:t> the </a:t>
            </a:r>
            <a:r>
              <a:rPr lang="en-US" sz="1500" dirty="0">
                <a:latin typeface="Calibri" panose="020F0502020204030204" pitchFamily="34" charset="0"/>
                <a:ea typeface="Calibri" panose="020F0502020204030204" pitchFamily="34" charset="0"/>
                <a:cs typeface="Calibri" panose="020F0502020204030204" pitchFamily="34" charset="0"/>
              </a:rPr>
              <a:t>Florida Department of Transportation, 3400 West Commercial Blvd., Fort Lauderdale, FL 33309</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237001" indent="-237001">
              <a:buFont typeface="Arial"/>
              <a:buChar char="•"/>
              <a:tabLst>
                <a:tab pos="379202" algn="l"/>
              </a:tabLst>
              <a:defRPr/>
            </a:pPr>
            <a:r>
              <a:rPr lang="en-US" sz="1500" dirty="0">
                <a:latin typeface="Calibri"/>
                <a:ea typeface="Calibri" panose="020F0502020204030204" pitchFamily="34" charset="0"/>
                <a:cs typeface="Calibri"/>
              </a:rPr>
              <a:t>The draft project documents are also available on the project website at</a:t>
            </a:r>
            <a:endParaRPr lang="en-US" sz="1500" dirty="0">
              <a:solidFill>
                <a:srgbClr val="000000"/>
              </a:solidFill>
              <a:cs typeface="Calibri"/>
            </a:endParaRPr>
          </a:p>
        </p:txBody>
      </p:sp>
      <p:sp>
        <p:nvSpPr>
          <p:cNvPr id="4" name="Slide Number Placeholder 3"/>
          <p:cNvSpPr>
            <a:spLocks noGrp="1"/>
          </p:cNvSpPr>
          <p:nvPr>
            <p:ph type="sldNum" sz="quarter" idx="5"/>
          </p:nvPr>
        </p:nvSpPr>
        <p:spPr/>
        <p:txBody>
          <a:bodyPr/>
          <a:lstStyle/>
          <a:p>
            <a:fld id="{AEEC9AAC-B1C4-4D2C-91D0-85CFAF83A1B3}" type="slidenum">
              <a:rPr lang="en-US" smtClean="0"/>
              <a:t>13</a:t>
            </a:fld>
            <a:endParaRPr lang="en-US"/>
          </a:p>
        </p:txBody>
      </p:sp>
      <p:sp>
        <p:nvSpPr>
          <p:cNvPr id="5" name="Header Placeholder 4">
            <a:extLst>
              <a:ext uri="{FF2B5EF4-FFF2-40B4-BE49-F238E27FC236}">
                <a16:creationId xmlns:a16="http://schemas.microsoft.com/office/drawing/2014/main" id="{38B02D27-8FA7-4355-8304-7F9911D97DF7}"/>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51630D7B-0C69-4605-B0D4-B53F294D1597}"/>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1673514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cs typeface="Calibri"/>
              </a:rPr>
              <a:t>(Lauren)</a:t>
            </a:r>
          </a:p>
          <a:p>
            <a:r>
              <a:rPr lang="en-US" dirty="0"/>
              <a:t>Slide 14</a:t>
            </a:r>
          </a:p>
        </p:txBody>
      </p:sp>
      <p:sp>
        <p:nvSpPr>
          <p:cNvPr id="4" name="Slide Number Placeholder 3"/>
          <p:cNvSpPr>
            <a:spLocks noGrp="1"/>
          </p:cNvSpPr>
          <p:nvPr>
            <p:ph type="sldNum" sz="quarter" idx="5"/>
          </p:nvPr>
        </p:nvSpPr>
        <p:spPr/>
        <p:txBody>
          <a:bodyPr/>
          <a:lstStyle/>
          <a:p>
            <a:fld id="{63E053C6-B952-4475-A469-25E6098BDBBB}" type="slidenum">
              <a:rPr lang="en-US" smtClean="0"/>
              <a:pPr/>
              <a:t>14</a:t>
            </a:fld>
            <a:endParaRPr lang="en-US"/>
          </a:p>
        </p:txBody>
      </p:sp>
    </p:spTree>
    <p:extLst>
      <p:ext uri="{BB962C8B-B14F-4D97-AF65-F5344CB8AC3E}">
        <p14:creationId xmlns:p14="http://schemas.microsoft.com/office/powerpoint/2010/main" val="350756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98"/>
              </a:spcAft>
            </a:pPr>
            <a:r>
              <a:rPr lang="en-US" dirty="0"/>
              <a:t>(Lauren)</a:t>
            </a:r>
          </a:p>
          <a:p>
            <a:pPr>
              <a:spcAft>
                <a:spcPts val="498"/>
              </a:spcAft>
            </a:pPr>
            <a:r>
              <a:rPr lang="en-US" dirty="0"/>
              <a:t>Slide 15</a:t>
            </a:r>
          </a:p>
          <a:p>
            <a:pPr>
              <a:spcAft>
                <a:spcPts val="498"/>
              </a:spcAft>
            </a:pPr>
            <a:endParaRPr lang="en-US" dirty="0"/>
          </a:p>
          <a:p>
            <a:pPr>
              <a:lnSpc>
                <a:spcPct val="107000"/>
              </a:lnSpc>
            </a:pPr>
            <a:r>
              <a:rPr lang="en-US" sz="1500" dirty="0">
                <a:latin typeface="Calibri" panose="020F0502020204030204" pitchFamily="34" charset="0"/>
                <a:ea typeface="Calibri" panose="020F0502020204030204" pitchFamily="34" charset="0"/>
                <a:cs typeface="Times New Roman" panose="02020603050405020304" pitchFamily="18" charset="0"/>
              </a:rPr>
              <a:t>The Florida Department of Transportation complies with various non-discrimination laws and regulations including Title VI of the Civil Rights Act of 1964. Tonight’s meeting is being held without regard to race, color, national origin, age, sex, religion, disability or family status. </a:t>
            </a:r>
          </a:p>
          <a:p>
            <a:pPr>
              <a:lnSpc>
                <a:spcPct val="107000"/>
              </a:lnSpc>
            </a:pPr>
            <a:r>
              <a:rPr lang="en-US"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1500" dirty="0">
                <a:latin typeface="Calibri" panose="020F0502020204030204" pitchFamily="34" charset="0"/>
                <a:ea typeface="Calibri" panose="020F0502020204030204" pitchFamily="34" charset="0"/>
                <a:cs typeface="Times New Roman" panose="02020603050405020304" pitchFamily="18" charset="0"/>
              </a:rPr>
              <a:t>For questions or concerns, you may contact the Florida Department of Transportation’s Title VI Coordinators listed on the screen. </a:t>
            </a:r>
          </a:p>
        </p:txBody>
      </p:sp>
      <p:sp>
        <p:nvSpPr>
          <p:cNvPr id="4" name="Slide Number Placeholder 3"/>
          <p:cNvSpPr>
            <a:spLocks noGrp="1"/>
          </p:cNvSpPr>
          <p:nvPr>
            <p:ph type="sldNum" sz="quarter" idx="5"/>
          </p:nvPr>
        </p:nvSpPr>
        <p:spPr/>
        <p:txBody>
          <a:bodyPr/>
          <a:lstStyle/>
          <a:p>
            <a:fld id="{AEEC9AAC-B1C4-4D2C-91D0-85CFAF83A1B3}" type="slidenum">
              <a:rPr lang="en-US" smtClean="0"/>
              <a:t>15</a:t>
            </a:fld>
            <a:endParaRPr lang="en-US"/>
          </a:p>
        </p:txBody>
      </p:sp>
      <p:sp>
        <p:nvSpPr>
          <p:cNvPr id="5" name="Header Placeholder 4">
            <a:extLst>
              <a:ext uri="{FF2B5EF4-FFF2-40B4-BE49-F238E27FC236}">
                <a16:creationId xmlns:a16="http://schemas.microsoft.com/office/drawing/2014/main" id="{598AC7B9-1D4B-4683-A405-45DEB238B0F4}"/>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1813A85F-0F41-45FE-AFCE-E945C14F02AB}"/>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1486776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a:p>
            <a:r>
              <a:rPr lang="en-US" dirty="0">
                <a:cs typeface="Calibri"/>
              </a:rPr>
              <a:t>Slide 16</a:t>
            </a:r>
          </a:p>
          <a:p>
            <a:endParaRPr lang="en-US" dirty="0">
              <a:cs typeface="Calibri"/>
            </a:endParaRPr>
          </a:p>
          <a:p>
            <a:pPr>
              <a:buFont typeface="Arial"/>
              <a:buChar char="•"/>
            </a:pPr>
            <a:r>
              <a:rPr lang="en-US" dirty="0"/>
              <a:t>This Public Meeting is being recorded. </a:t>
            </a:r>
            <a:endParaRPr lang="en-US" dirty="0">
              <a:cs typeface="Calibri"/>
            </a:endParaRPr>
          </a:p>
          <a:p>
            <a:pPr>
              <a:buFont typeface="Arial"/>
              <a:buChar char="•"/>
            </a:pPr>
            <a:r>
              <a:rPr lang="en-US" dirty="0"/>
              <a:t>If you experience technical difficulties, please contact 1-786-352-4351 so that a member of our technical support team may assist you. </a:t>
            </a:r>
            <a:endParaRPr lang="en-US" dirty="0">
              <a:cs typeface="Calibri"/>
            </a:endParaRPr>
          </a:p>
          <a:p>
            <a:pPr>
              <a:buFont typeface="Arial"/>
              <a:buChar char="•"/>
            </a:pPr>
            <a:r>
              <a:rPr lang="en-US" dirty="0"/>
              <a:t>All Virtual attendees will remain muted throughout the Meeting. </a:t>
            </a:r>
            <a:endParaRPr lang="en-US" dirty="0">
              <a:cs typeface="Calibri"/>
            </a:endParaRPr>
          </a:p>
          <a:p>
            <a:pPr>
              <a:buFont typeface="Arial"/>
              <a:buChar char="•"/>
            </a:pPr>
            <a:r>
              <a:rPr lang="en-US" dirty="0"/>
              <a:t>Virtual attendees are also welcome to submit any questions or comments using the </a:t>
            </a:r>
            <a:r>
              <a:rPr lang="en-US" dirty="0" err="1"/>
              <a:t>GoToWebinar</a:t>
            </a:r>
            <a:r>
              <a:rPr lang="en-US" dirty="0"/>
              <a:t> control panel at any time or use the “Raise Hand” button on your control panel and a member of our team will respond to you during the open discussion.  </a:t>
            </a:r>
            <a:endParaRPr lang="en-US" dirty="0">
              <a:cs typeface="Calibri"/>
            </a:endParaRPr>
          </a:p>
          <a:p>
            <a:pPr>
              <a:buFont typeface="Arial"/>
              <a:buChar char="•"/>
            </a:pPr>
            <a:r>
              <a:rPr lang="en-US" dirty="0"/>
              <a:t>All in-person attendees are welcome to submit a question or comment by forming a line after the presentation, during the open discussion. </a:t>
            </a:r>
            <a:endParaRPr lang="en-US" dirty="0">
              <a:cs typeface="Calibri"/>
            </a:endParaRPr>
          </a:p>
          <a:p>
            <a:pPr>
              <a:buFont typeface="Arial"/>
              <a:buChar char="•"/>
            </a:pPr>
            <a:r>
              <a:rPr lang="en-US" dirty="0"/>
              <a:t>If you are participating via Telephone and have questions/comments, feel free to submit them to FDOT Project Manager Haiyan Ou, P.E. via email after the meeting and a response will be provided.</a:t>
            </a:r>
            <a:endParaRPr lang="en-US" dirty="0">
              <a:cs typeface="Calibri"/>
            </a:endParaRPr>
          </a:p>
          <a:p>
            <a:pPr>
              <a:buFont typeface="Arial"/>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i="0" dirty="0">
                <a:solidFill>
                  <a:srgbClr val="000000"/>
                </a:solidFill>
                <a:effectLst/>
                <a:latin typeface="Calibri" panose="020F0502020204030204" pitchFamily="34" charset="0"/>
              </a:rPr>
              <a:t>I would now like to introduce Kathy Lajo, Consultant Project Manager, who will give a presentation on the project.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E053C6-B952-4475-A469-25E6098BDBBB}" type="slidenum">
              <a:rPr lang="en-US" smtClean="0"/>
              <a:pPr/>
              <a:t>16</a:t>
            </a:fld>
            <a:endParaRPr lang="en-US"/>
          </a:p>
        </p:txBody>
      </p:sp>
    </p:spTree>
    <p:extLst>
      <p:ext uri="{BB962C8B-B14F-4D97-AF65-F5344CB8AC3E}">
        <p14:creationId xmlns:p14="http://schemas.microsoft.com/office/powerpoint/2010/main" val="284185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Slide 17</a:t>
            </a:r>
          </a:p>
          <a:p>
            <a:endParaRPr lang="en-US" dirty="0"/>
          </a:p>
          <a:p>
            <a:r>
              <a:rPr lang="en-US" dirty="0"/>
              <a:t>Thank you, Lauren. </a:t>
            </a:r>
          </a:p>
          <a:p>
            <a:endParaRPr lang="en-US" dirty="0"/>
          </a:p>
          <a:p>
            <a:r>
              <a:rPr lang="en-US" dirty="0"/>
              <a:t>Good evening everyone, my name is Kathy </a:t>
            </a:r>
            <a:r>
              <a:rPr lang="en-US" dirty="0" err="1"/>
              <a:t>Lajo</a:t>
            </a:r>
            <a:r>
              <a:rPr lang="en-US" dirty="0"/>
              <a:t>, and I am the Consultant Project Manager for this project which will provide operational and safety improvements to the SR 60/Indian River Boulevard and Merrill Barber Bridge intersection located in Indian River County.  </a:t>
            </a:r>
          </a:p>
          <a:p>
            <a:endParaRPr lang="en-US" b="1" dirty="0"/>
          </a:p>
          <a:p>
            <a:r>
              <a:rPr lang="en-US" b="1" dirty="0"/>
              <a:t>Next slide.</a:t>
            </a:r>
          </a:p>
        </p:txBody>
      </p:sp>
      <p:sp>
        <p:nvSpPr>
          <p:cNvPr id="4" name="Slide Number Placeholder 3"/>
          <p:cNvSpPr>
            <a:spLocks noGrp="1"/>
          </p:cNvSpPr>
          <p:nvPr>
            <p:ph type="sldNum" sz="quarter" idx="5"/>
          </p:nvPr>
        </p:nvSpPr>
        <p:spPr/>
        <p:txBody>
          <a:bodyPr/>
          <a:lstStyle/>
          <a:p>
            <a:fld id="{63E053C6-B952-4475-A469-25E6098BDBBB}" type="slidenum">
              <a:rPr lang="en-US" smtClean="0"/>
              <a:pPr/>
              <a:t>17</a:t>
            </a:fld>
            <a:endParaRPr lang="en-US"/>
          </a:p>
        </p:txBody>
      </p:sp>
    </p:spTree>
    <p:extLst>
      <p:ext uri="{BB962C8B-B14F-4D97-AF65-F5344CB8AC3E}">
        <p14:creationId xmlns:p14="http://schemas.microsoft.com/office/powerpoint/2010/main" val="4012070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endParaRPr lang="en-US" dirty="0"/>
          </a:p>
          <a:p>
            <a:r>
              <a:rPr lang="en-US" dirty="0"/>
              <a:t>On this slide 18 you’ll see an aerial showing the project limits. SR 60/Indian River Blvd and Merrill Barber Bridge intersection is a T-intersection.</a:t>
            </a:r>
          </a:p>
          <a:p>
            <a:endParaRPr lang="en-US" dirty="0"/>
          </a:p>
          <a:p>
            <a:r>
              <a:rPr lang="en-US" dirty="0"/>
              <a:t>The Project limits consist of two segments: (1) SR-60/Indian River Blvd from just north of Canal Bridge (located at the bottom of the slide) to about 800 ft north of the intersection (for a total 1,575 ft); and (2) the east leg of the T </a:t>
            </a:r>
            <a:r>
              <a:rPr lang="en-US" dirty="0" err="1"/>
              <a:t>instersection</a:t>
            </a:r>
            <a:r>
              <a:rPr lang="en-US" dirty="0"/>
              <a:t> which starts at SR-60/Merrill Barber Bridge intersection and ends approximately 600 feet to the east of the intersection.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total project length is 0.43 miles </a:t>
            </a:r>
          </a:p>
        </p:txBody>
      </p:sp>
      <p:sp>
        <p:nvSpPr>
          <p:cNvPr id="4" name="Slide Number Placeholder 3"/>
          <p:cNvSpPr>
            <a:spLocks noGrp="1"/>
          </p:cNvSpPr>
          <p:nvPr>
            <p:ph type="sldNum" sz="quarter" idx="5"/>
          </p:nvPr>
        </p:nvSpPr>
        <p:spPr/>
        <p:txBody>
          <a:bodyPr/>
          <a:lstStyle/>
          <a:p>
            <a:fld id="{63E053C6-B952-4475-A469-25E6098BDBBB}" type="slidenum">
              <a:rPr lang="en-US" smtClean="0"/>
              <a:pPr/>
              <a:t>18</a:t>
            </a:fld>
            <a:endParaRPr lang="en-US"/>
          </a:p>
        </p:txBody>
      </p:sp>
    </p:spTree>
    <p:extLst>
      <p:ext uri="{BB962C8B-B14F-4D97-AF65-F5344CB8AC3E}">
        <p14:creationId xmlns:p14="http://schemas.microsoft.com/office/powerpoint/2010/main" val="842266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t>(Kathy)</a:t>
            </a:r>
          </a:p>
          <a:p>
            <a:r>
              <a:rPr lang="en-US" dirty="0"/>
              <a:t>Slide 19</a:t>
            </a:r>
          </a:p>
          <a:p>
            <a:endParaRPr lang="en-US" dirty="0"/>
          </a:p>
          <a:p>
            <a:r>
              <a:rPr lang="en-US" dirty="0"/>
              <a:t>Typical Section: the following 3 slides present the typical sections of each leg of the intersection.</a:t>
            </a:r>
          </a:p>
        </p:txBody>
      </p:sp>
      <p:sp>
        <p:nvSpPr>
          <p:cNvPr id="4" name="Slide Number Placeholder 3"/>
          <p:cNvSpPr>
            <a:spLocks noGrp="1"/>
          </p:cNvSpPr>
          <p:nvPr>
            <p:ph type="sldNum" sz="quarter" idx="5"/>
          </p:nvPr>
        </p:nvSpPr>
        <p:spPr/>
        <p:txBody>
          <a:bodyPr/>
          <a:lstStyle/>
          <a:p>
            <a:fld id="{63E053C6-B952-4475-A469-25E6098BDBBB}" type="slidenum">
              <a:rPr lang="en-US" smtClean="0"/>
              <a:pPr/>
              <a:t>19</a:t>
            </a:fld>
            <a:endParaRPr lang="en-US"/>
          </a:p>
        </p:txBody>
      </p:sp>
    </p:spTree>
    <p:extLst>
      <p:ext uri="{BB962C8B-B14F-4D97-AF65-F5344CB8AC3E}">
        <p14:creationId xmlns:p14="http://schemas.microsoft.com/office/powerpoint/2010/main" val="27849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(Haiyan)</a:t>
            </a:r>
          </a:p>
          <a:p>
            <a:endParaRPr lang="en-US" dirty="0"/>
          </a:p>
          <a:p>
            <a:r>
              <a:rPr lang="en-US" dirty="0"/>
              <a:t>Good evening, and welcome to the Florida Department of Transportation design public meeting for proposed improvements to State Road 60/Indian River Boulevard from the Bridge over the Main Relief anal to north of SR 60 Merrill P. Barber Bridge. FPID: 449323-1-52-01. My name is Haiyan Ou. I am the FDOT Project Manager for the project. I would now like to introduce tonight’s moderator, Community Outreach Specialist, Lauren Hatchell. </a:t>
            </a:r>
          </a:p>
        </p:txBody>
      </p:sp>
      <p:sp>
        <p:nvSpPr>
          <p:cNvPr id="4" name="Slide Number Placeholder 3"/>
          <p:cNvSpPr>
            <a:spLocks noGrp="1"/>
          </p:cNvSpPr>
          <p:nvPr>
            <p:ph type="sldNum" sz="quarter" idx="10"/>
          </p:nvPr>
        </p:nvSpPr>
        <p:spPr/>
        <p:txBody>
          <a:bodyPr/>
          <a:lstStyle/>
          <a:p>
            <a:fld id="{63E053C6-B952-4475-A469-25E6098BDBBB}" type="slidenum">
              <a:rPr lang="en-US" smtClean="0"/>
              <a:pPr/>
              <a:t>2</a:t>
            </a:fld>
            <a:endParaRPr lang="en-US"/>
          </a:p>
        </p:txBody>
      </p:sp>
    </p:spTree>
    <p:extLst>
      <p:ext uri="{BB962C8B-B14F-4D97-AF65-F5344CB8AC3E}">
        <p14:creationId xmlns:p14="http://schemas.microsoft.com/office/powerpoint/2010/main" val="209711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Slide 20:</a:t>
            </a:r>
          </a:p>
          <a:p>
            <a:r>
              <a:rPr lang="en-US" dirty="0"/>
              <a:t>Slide 20 presents the typical section of the south leg as if you were driving northbound approaching the intersection (looking northbound).  </a:t>
            </a:r>
          </a:p>
          <a:p>
            <a:endParaRPr lang="en-US" dirty="0"/>
          </a:p>
          <a:p>
            <a:r>
              <a:rPr lang="en-US" dirty="0"/>
              <a:t>From left to right:</a:t>
            </a:r>
          </a:p>
          <a:p>
            <a:r>
              <a:rPr lang="en-US" dirty="0"/>
              <a:t>- Southbound remains as in current condition …..  With a 4’ bike lane, 2-12’ lanes and a 4’ inside shoulder</a:t>
            </a:r>
          </a:p>
          <a:p>
            <a:r>
              <a:rPr lang="en-US" dirty="0"/>
              <a:t>- Northbound:  will be widened to increase the NB right turn lane.  Typical will consist of:</a:t>
            </a:r>
          </a:p>
          <a:p>
            <a:pPr marL="171450" indent="-171450">
              <a:buFont typeface="Arial" panose="020B0604020202020204" pitchFamily="34" charset="0"/>
              <a:buChar char="•"/>
            </a:pPr>
            <a:r>
              <a:rPr lang="en-US" dirty="0"/>
              <a:t>a 4’ paved inside shoulder </a:t>
            </a:r>
          </a:p>
          <a:p>
            <a:pPr marL="171450" indent="-171450">
              <a:buFont typeface="Arial" panose="020B0604020202020204" pitchFamily="34" charset="0"/>
              <a:buChar char="•"/>
            </a:pPr>
            <a:r>
              <a:rPr lang="en-US" dirty="0"/>
              <a:t>2 travel lanes (12’ and 11’)</a:t>
            </a:r>
          </a:p>
          <a:p>
            <a:pPr marL="171450" indent="-171450">
              <a:buFont typeface="Arial" panose="020B0604020202020204" pitchFamily="34" charset="0"/>
              <a:buChar char="•"/>
            </a:pPr>
            <a:r>
              <a:rPr lang="en-US" dirty="0"/>
              <a:t>A 5’ bike lane; and </a:t>
            </a:r>
          </a:p>
          <a:p>
            <a:pPr marL="171450" indent="-171450">
              <a:buFont typeface="Arial" panose="020B0604020202020204" pitchFamily="34" charset="0"/>
              <a:buChar char="•"/>
            </a:pPr>
            <a:r>
              <a:rPr lang="en-US" dirty="0"/>
              <a:t>A 12’ right turn lane</a:t>
            </a:r>
          </a:p>
          <a:p>
            <a:pPr marL="171450" indent="-171450">
              <a:buFont typeface="Arial" panose="020B0604020202020204" pitchFamily="34" charset="0"/>
              <a:buChar char="•"/>
            </a:pPr>
            <a:r>
              <a:rPr lang="en-US" dirty="0"/>
              <a:t>With a shoulder barrier wall separating the sidewalk</a:t>
            </a:r>
          </a:p>
          <a:p>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20</a:t>
            </a:fld>
            <a:endParaRPr lang="en-US"/>
          </a:p>
        </p:txBody>
      </p:sp>
    </p:spTree>
    <p:extLst>
      <p:ext uri="{BB962C8B-B14F-4D97-AF65-F5344CB8AC3E}">
        <p14:creationId xmlns:p14="http://schemas.microsoft.com/office/powerpoint/2010/main" val="9442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Slide 21 presents the typical section of the north leg of the intersection.  The typical section shown is as if you were looking north.</a:t>
            </a:r>
          </a:p>
          <a:p>
            <a:endParaRPr lang="en-US" dirty="0"/>
          </a:p>
          <a:p>
            <a:r>
              <a:rPr lang="en-US" dirty="0"/>
              <a:t>Southbound typical will be modified to provide the following within the existing pavement):</a:t>
            </a:r>
          </a:p>
          <a:p>
            <a:pPr marL="171450" indent="-171450">
              <a:buFont typeface="Arial" panose="020B0604020202020204" pitchFamily="34" charset="0"/>
              <a:buChar char="•"/>
            </a:pPr>
            <a:r>
              <a:rPr lang="en-US" dirty="0"/>
              <a:t>A 6’ bike lane, </a:t>
            </a:r>
          </a:p>
          <a:p>
            <a:pPr marL="171450" indent="-171450">
              <a:buFont typeface="Arial" panose="020B0604020202020204" pitchFamily="34" charset="0"/>
              <a:buChar char="•"/>
            </a:pPr>
            <a:r>
              <a:rPr lang="en-US" dirty="0"/>
              <a:t>2-11’ thru lanes, </a:t>
            </a:r>
          </a:p>
          <a:p>
            <a:pPr marL="171450" indent="-171450">
              <a:buFont typeface="Arial" panose="020B0604020202020204" pitchFamily="34" charset="0"/>
              <a:buChar char="•"/>
            </a:pPr>
            <a:r>
              <a:rPr lang="en-US" dirty="0"/>
              <a:t>and 2-12’ left turn lanes (added by removing chevroned area)</a:t>
            </a:r>
          </a:p>
          <a:p>
            <a:pPr marL="171450" indent="-171450">
              <a:buFont typeface="Arial" panose="020B0604020202020204" pitchFamily="34" charset="0"/>
              <a:buChar char="•"/>
            </a:pPr>
            <a:r>
              <a:rPr lang="en-US" dirty="0"/>
              <a:t>and a raised median.</a:t>
            </a:r>
          </a:p>
          <a:p>
            <a:r>
              <a:rPr lang="en-US" dirty="0"/>
              <a:t>Northbound:  remains the same and consists of </a:t>
            </a:r>
          </a:p>
          <a:p>
            <a:pPr marL="171450" indent="-171450">
              <a:buFont typeface="Arial" panose="020B0604020202020204" pitchFamily="34" charset="0"/>
              <a:buChar char="•"/>
            </a:pPr>
            <a:r>
              <a:rPr lang="en-US" dirty="0"/>
              <a:t>2 - 11’ travel lanes</a:t>
            </a:r>
          </a:p>
          <a:p>
            <a:pPr marL="171450" indent="-171450">
              <a:buFont typeface="Arial" panose="020B0604020202020204" pitchFamily="34" charset="0"/>
              <a:buChar char="•"/>
            </a:pPr>
            <a:r>
              <a:rPr lang="en-US" dirty="0"/>
              <a:t>a 6’ bike lane</a:t>
            </a:r>
          </a:p>
        </p:txBody>
      </p:sp>
      <p:sp>
        <p:nvSpPr>
          <p:cNvPr id="4" name="Slide Number Placeholder 3"/>
          <p:cNvSpPr>
            <a:spLocks noGrp="1"/>
          </p:cNvSpPr>
          <p:nvPr>
            <p:ph type="sldNum" sz="quarter" idx="5"/>
          </p:nvPr>
        </p:nvSpPr>
        <p:spPr/>
        <p:txBody>
          <a:bodyPr/>
          <a:lstStyle/>
          <a:p>
            <a:fld id="{63E053C6-B952-4475-A469-25E6098BDBBB}" type="slidenum">
              <a:rPr lang="en-US" smtClean="0"/>
              <a:pPr/>
              <a:t>21</a:t>
            </a:fld>
            <a:endParaRPr lang="en-US"/>
          </a:p>
        </p:txBody>
      </p:sp>
    </p:spTree>
    <p:extLst>
      <p:ext uri="{BB962C8B-B14F-4D97-AF65-F5344CB8AC3E}">
        <p14:creationId xmlns:p14="http://schemas.microsoft.com/office/powerpoint/2010/main" val="2081507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Slide 22 presents the typical section of the east leg which is Merrill Barber Bridge approach as if you were looking east from the intersection.</a:t>
            </a:r>
          </a:p>
          <a:p>
            <a:r>
              <a:rPr lang="en-US" dirty="0"/>
              <a:t>From left to right:</a:t>
            </a:r>
          </a:p>
          <a:p>
            <a:r>
              <a:rPr lang="en-US" dirty="0"/>
              <a:t>Westbound:</a:t>
            </a:r>
          </a:p>
          <a:p>
            <a:pPr marL="171450" indent="-171450">
              <a:buFontTx/>
              <a:buChar char="-"/>
            </a:pPr>
            <a:r>
              <a:rPr lang="en-US" dirty="0"/>
              <a:t>includes a 12’ right turn lane to NB IRB</a:t>
            </a:r>
          </a:p>
          <a:p>
            <a:pPr marL="171450" indent="-171450">
              <a:buFontTx/>
              <a:buChar char="-"/>
            </a:pPr>
            <a:r>
              <a:rPr lang="en-US" dirty="0"/>
              <a:t>2-12’ left turn lanes to SB SR 60</a:t>
            </a:r>
          </a:p>
          <a:p>
            <a:pPr marL="171450" indent="-171450">
              <a:buFontTx/>
              <a:buChar char="-"/>
            </a:pPr>
            <a:endParaRPr lang="en-US" dirty="0"/>
          </a:p>
          <a:p>
            <a:pPr marL="0" indent="0">
              <a:buFontTx/>
              <a:buNone/>
            </a:pPr>
            <a:r>
              <a:rPr lang="en-US" dirty="0"/>
              <a:t>Eastbound: includes 2-12’ lanes and </a:t>
            </a:r>
            <a:r>
              <a:rPr lang="en-US" dirty="0" err="1"/>
              <a:t>exising</a:t>
            </a:r>
            <a:r>
              <a:rPr lang="en-US" dirty="0"/>
              <a:t> sidewalk.</a:t>
            </a:r>
          </a:p>
          <a:p>
            <a:pPr marL="0" indent="0">
              <a:buFontTx/>
              <a:buNone/>
            </a:pPr>
            <a:r>
              <a:rPr lang="en-US" dirty="0"/>
              <a:t> </a:t>
            </a:r>
          </a:p>
        </p:txBody>
      </p:sp>
      <p:sp>
        <p:nvSpPr>
          <p:cNvPr id="4" name="Slide Number Placeholder 3"/>
          <p:cNvSpPr>
            <a:spLocks noGrp="1"/>
          </p:cNvSpPr>
          <p:nvPr>
            <p:ph type="sldNum" sz="quarter" idx="5"/>
          </p:nvPr>
        </p:nvSpPr>
        <p:spPr/>
        <p:txBody>
          <a:bodyPr/>
          <a:lstStyle/>
          <a:p>
            <a:fld id="{63E053C6-B952-4475-A469-25E6098BDBBB}" type="slidenum">
              <a:rPr lang="en-US" smtClean="0"/>
              <a:pPr/>
              <a:t>22</a:t>
            </a:fld>
            <a:endParaRPr lang="en-US"/>
          </a:p>
        </p:txBody>
      </p:sp>
    </p:spTree>
    <p:extLst>
      <p:ext uri="{BB962C8B-B14F-4D97-AF65-F5344CB8AC3E}">
        <p14:creationId xmlns:p14="http://schemas.microsoft.com/office/powerpoint/2010/main" val="1250746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t>(Kathy)</a:t>
            </a:r>
          </a:p>
          <a:p>
            <a:r>
              <a:rPr lang="en-US" dirty="0"/>
              <a:t>Slide 23</a:t>
            </a:r>
          </a:p>
        </p:txBody>
      </p:sp>
      <p:sp>
        <p:nvSpPr>
          <p:cNvPr id="4" name="Slide Number Placeholder 3"/>
          <p:cNvSpPr>
            <a:spLocks noGrp="1"/>
          </p:cNvSpPr>
          <p:nvPr>
            <p:ph type="sldNum" sz="quarter" idx="5"/>
          </p:nvPr>
        </p:nvSpPr>
        <p:spPr/>
        <p:txBody>
          <a:bodyPr/>
          <a:lstStyle/>
          <a:p>
            <a:fld id="{63E053C6-B952-4475-A469-25E6098BDBBB}" type="slidenum">
              <a:rPr lang="en-US" smtClean="0"/>
              <a:pPr/>
              <a:t>23</a:t>
            </a:fld>
            <a:endParaRPr lang="en-US"/>
          </a:p>
        </p:txBody>
      </p:sp>
    </p:spTree>
    <p:extLst>
      <p:ext uri="{BB962C8B-B14F-4D97-AF65-F5344CB8AC3E}">
        <p14:creationId xmlns:p14="http://schemas.microsoft.com/office/powerpoint/2010/main" val="2729421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r>
              <a:rPr lang="en-US" dirty="0"/>
              <a:t>Slide 24</a:t>
            </a:r>
          </a:p>
          <a:p>
            <a:r>
              <a:rPr lang="en-US" dirty="0"/>
              <a:t>This slide presents a summary of the proposed improvements at the intersection addressing safety and operational concerns of the intersection:</a:t>
            </a:r>
          </a:p>
          <a:p>
            <a:pPr marL="171450" indent="-171450">
              <a:buFontTx/>
              <a:buChar char="-"/>
            </a:pPr>
            <a:endParaRPr lang="en-US" dirty="0"/>
          </a:p>
          <a:p>
            <a:pPr marL="171450" indent="-171450">
              <a:buFontTx/>
              <a:buChar char="-"/>
            </a:pPr>
            <a:r>
              <a:rPr lang="en-US" dirty="0"/>
              <a:t>Widening to extend the NB right turn lane to increase storage capacity and signalizing the </a:t>
            </a:r>
            <a:r>
              <a:rPr lang="en-US" dirty="0" err="1"/>
              <a:t>nb</a:t>
            </a:r>
            <a:r>
              <a:rPr lang="en-US" dirty="0"/>
              <a:t> right turn movement.</a:t>
            </a:r>
          </a:p>
          <a:p>
            <a:pPr marL="171450" indent="-171450">
              <a:buFontTx/>
              <a:buChar char="-"/>
            </a:pPr>
            <a:r>
              <a:rPr lang="en-US" dirty="0"/>
              <a:t>Converting the striped out lane to a second southbound left turn lane onto Merrill barber bridge.</a:t>
            </a:r>
          </a:p>
          <a:p>
            <a:pPr marL="171450" indent="-171450">
              <a:buFontTx/>
              <a:buChar char="-"/>
            </a:pPr>
            <a:r>
              <a:rPr lang="en-US" dirty="0"/>
              <a:t>Upgrades traffic signals and upgrade pedestrian signals with push button countdown</a:t>
            </a:r>
          </a:p>
          <a:p>
            <a:pPr marL="171450" indent="-171450">
              <a:buFontTx/>
              <a:buChar char="-"/>
            </a:pPr>
            <a:r>
              <a:rPr lang="en-US" dirty="0"/>
              <a:t>Upgrade lighting at the pedestrian crosswalk.</a:t>
            </a:r>
          </a:p>
          <a:p>
            <a:pPr marL="171450" indent="-171450">
              <a:buFontTx/>
              <a:buChar char="-"/>
            </a:pPr>
            <a:r>
              <a:rPr lang="en-US" dirty="0"/>
              <a:t>Install green colored bike lane at conflict locations.</a:t>
            </a:r>
          </a:p>
          <a:p>
            <a:pPr marL="171450" indent="-171450">
              <a:buFontTx/>
              <a:buChar char="-"/>
            </a:pPr>
            <a:endParaRPr lang="en-US" dirty="0"/>
          </a:p>
          <a:p>
            <a:pPr marL="171450" indent="-171450">
              <a:buFontTx/>
              <a:buChar char="-"/>
            </a:pPr>
            <a:endParaRPr lang="en-US" dirty="0"/>
          </a:p>
          <a:p>
            <a:pPr marL="171450" indent="-171450">
              <a:buFontTx/>
              <a:buChar char="-"/>
            </a:pPr>
            <a:r>
              <a:rPr lang="en-US" dirty="0"/>
              <a:t>And now I’ll pass it over to Mr. Shaun Connor to provide additional details of the </a:t>
            </a:r>
            <a:r>
              <a:rPr lang="en-US"/>
              <a:t>proposed improvements.</a:t>
            </a:r>
            <a:endParaRPr lang="en-US" dirty="0"/>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24</a:t>
            </a:fld>
            <a:endParaRPr lang="en-US"/>
          </a:p>
        </p:txBody>
      </p:sp>
    </p:spTree>
    <p:extLst>
      <p:ext uri="{BB962C8B-B14F-4D97-AF65-F5344CB8AC3E}">
        <p14:creationId xmlns:p14="http://schemas.microsoft.com/office/powerpoint/2010/main" val="1965380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25</a:t>
            </a:r>
          </a:p>
          <a:p>
            <a:endParaRPr lang="en-US" dirty="0"/>
          </a:p>
          <a:p>
            <a:r>
              <a:rPr lang="en-US" dirty="0"/>
              <a:t>Good Evening. I’m Shaun Connor the Engineer of Record for the Project. On slide 25 you can see the comparison between the existing NB Right turn lane and the proposed NB Right turn lane. </a:t>
            </a:r>
          </a:p>
          <a:p>
            <a:r>
              <a:rPr lang="en-US" dirty="0"/>
              <a:t>Currently this is a free flow lane where the NB to EB traffic can turn right without signal direction. In the proposed condition, we will widen and extend the right turn lane from 160 ft to 500 ft to improve turn lane capacity, </a:t>
            </a:r>
          </a:p>
          <a:p>
            <a:r>
              <a:rPr lang="en-US" dirty="0"/>
              <a:t>remove the traffic island, and improve pedestrian safety by signalizing the right turn lane and reducing the crosswalk length for a more direct approach. </a:t>
            </a:r>
          </a:p>
          <a:p>
            <a:r>
              <a:rPr lang="en-US" dirty="0"/>
              <a:t>Next slide please</a:t>
            </a:r>
          </a:p>
        </p:txBody>
      </p:sp>
      <p:sp>
        <p:nvSpPr>
          <p:cNvPr id="4" name="Slide Number Placeholder 3"/>
          <p:cNvSpPr>
            <a:spLocks noGrp="1"/>
          </p:cNvSpPr>
          <p:nvPr>
            <p:ph type="sldNum" sz="quarter" idx="5"/>
          </p:nvPr>
        </p:nvSpPr>
        <p:spPr/>
        <p:txBody>
          <a:bodyPr/>
          <a:lstStyle/>
          <a:p>
            <a:fld id="{63E053C6-B952-4475-A469-25E6098BDBBB}" type="slidenum">
              <a:rPr lang="en-US" smtClean="0"/>
              <a:pPr/>
              <a:t>25</a:t>
            </a:fld>
            <a:endParaRPr lang="en-US"/>
          </a:p>
        </p:txBody>
      </p:sp>
    </p:spTree>
    <p:extLst>
      <p:ext uri="{BB962C8B-B14F-4D97-AF65-F5344CB8AC3E}">
        <p14:creationId xmlns:p14="http://schemas.microsoft.com/office/powerpoint/2010/main" val="514931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26</a:t>
            </a:r>
          </a:p>
          <a:p>
            <a:endParaRPr lang="en-US" dirty="0"/>
          </a:p>
          <a:p>
            <a:r>
              <a:rPr lang="en-US" dirty="0"/>
              <a:t>On slide 26 you can see the comparison between the existing SB Left turn lane and the proposed SB Left turn lane. The intersection in these images has been rotated so</a:t>
            </a:r>
          </a:p>
          <a:p>
            <a:r>
              <a:rPr lang="en-US" dirty="0"/>
              <a:t>The SB lanes are at the bottom and Marion Barber Bridge is to the left. </a:t>
            </a:r>
          </a:p>
          <a:p>
            <a:r>
              <a:rPr lang="en-US" dirty="0"/>
              <a:t>Currently the intersection only provides one SB to EB left turn lane at 320 ft. You can see on the image to the left where there is an existing striped out lane in the SB direction. </a:t>
            </a:r>
          </a:p>
          <a:p>
            <a:r>
              <a:rPr lang="en-US" dirty="0"/>
              <a:t>In the proposed condition, we will remove the striping and provide a second left hand turn lane to improve turning capacity at the intersection. This improvement will increase</a:t>
            </a:r>
          </a:p>
          <a:p>
            <a:r>
              <a:rPr lang="en-US" dirty="0"/>
              <a:t>The turning capacity from one 320 ft lane to two lanes with a combine length of 640 ft. </a:t>
            </a:r>
          </a:p>
          <a:p>
            <a:endParaRPr lang="en-US" dirty="0"/>
          </a:p>
          <a:p>
            <a:endParaRPr lang="en-US" dirty="0"/>
          </a:p>
          <a:p>
            <a:r>
              <a:rPr lang="en-US" dirty="0"/>
              <a:t>Next slide please </a:t>
            </a:r>
          </a:p>
          <a:p>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26</a:t>
            </a:fld>
            <a:endParaRPr lang="en-US"/>
          </a:p>
        </p:txBody>
      </p:sp>
    </p:spTree>
    <p:extLst>
      <p:ext uri="{BB962C8B-B14F-4D97-AF65-F5344CB8AC3E}">
        <p14:creationId xmlns:p14="http://schemas.microsoft.com/office/powerpoint/2010/main" val="3464508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27</a:t>
            </a:r>
          </a:p>
          <a:p>
            <a:endParaRPr lang="en-US" dirty="0"/>
          </a:p>
          <a:p>
            <a:r>
              <a:rPr lang="en-US" dirty="0"/>
              <a:t>On Slide 27 you can see the image of the existing span wire signals at the top left. We will upgrade these signals to provide mast arm assemblies and pedestrian push buttons</a:t>
            </a:r>
          </a:p>
          <a:p>
            <a:r>
              <a:rPr lang="en-US" dirty="0"/>
              <a:t> similar to what’s shown at the bottom right. Upgrading the signals from span wires to mast arms will enhance safety in the event of hurricanes. </a:t>
            </a:r>
          </a:p>
          <a:p>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27</a:t>
            </a:fld>
            <a:endParaRPr lang="en-US"/>
          </a:p>
        </p:txBody>
      </p:sp>
    </p:spTree>
    <p:extLst>
      <p:ext uri="{BB962C8B-B14F-4D97-AF65-F5344CB8AC3E}">
        <p14:creationId xmlns:p14="http://schemas.microsoft.com/office/powerpoint/2010/main" val="2474728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28</a:t>
            </a:r>
          </a:p>
          <a:p>
            <a:endParaRPr lang="en-US" dirty="0"/>
          </a:p>
          <a:p>
            <a:pPr marL="142201" indent="-142201">
              <a:buFont typeface="Arial" panose="020B0604020202020204" pitchFamily="34" charset="0"/>
              <a:buChar char="•"/>
            </a:pPr>
            <a:r>
              <a:rPr lang="en-US" dirty="0"/>
              <a:t>The use of green-colored pavement will be installed at the conflict point in the northbound direction.</a:t>
            </a:r>
          </a:p>
          <a:p>
            <a:pPr marL="142201" indent="-142201">
              <a:buFont typeface="Arial" panose="020B0604020202020204" pitchFamily="34" charset="0"/>
              <a:buChar char="•"/>
            </a:pPr>
            <a:r>
              <a:rPr lang="en-US" dirty="0"/>
              <a:t>This improvement increases driver’s awareness and enhances safety.</a:t>
            </a:r>
          </a:p>
        </p:txBody>
      </p:sp>
      <p:sp>
        <p:nvSpPr>
          <p:cNvPr id="4" name="Slide Number Placeholder 3"/>
          <p:cNvSpPr>
            <a:spLocks noGrp="1"/>
          </p:cNvSpPr>
          <p:nvPr>
            <p:ph type="sldNum" sz="quarter" idx="5"/>
          </p:nvPr>
        </p:nvSpPr>
        <p:spPr/>
        <p:txBody>
          <a:bodyPr/>
          <a:lstStyle/>
          <a:p>
            <a:fld id="{63E053C6-B952-4475-A469-25E6098BDBBB}" type="slidenum">
              <a:rPr lang="en-US" smtClean="0"/>
              <a:pPr/>
              <a:t>28</a:t>
            </a:fld>
            <a:endParaRPr lang="en-US"/>
          </a:p>
        </p:txBody>
      </p:sp>
    </p:spTree>
    <p:extLst>
      <p:ext uri="{BB962C8B-B14F-4D97-AF65-F5344CB8AC3E}">
        <p14:creationId xmlns:p14="http://schemas.microsoft.com/office/powerpoint/2010/main" val="2016059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t>(Shaun)</a:t>
            </a:r>
          </a:p>
          <a:p>
            <a:r>
              <a:rPr lang="en-US" dirty="0"/>
              <a:t>Slide 29</a:t>
            </a:r>
          </a:p>
          <a:p>
            <a:endParaRPr lang="en-US" dirty="0"/>
          </a:p>
          <a:p>
            <a:pPr defTabSz="758403"/>
            <a:r>
              <a:rPr lang="en-US" sz="1000" dirty="0"/>
              <a:t>Temporary Traffic Control Plan</a:t>
            </a:r>
          </a:p>
        </p:txBody>
      </p:sp>
      <p:sp>
        <p:nvSpPr>
          <p:cNvPr id="4" name="Slide Number Placeholder 3"/>
          <p:cNvSpPr>
            <a:spLocks noGrp="1"/>
          </p:cNvSpPr>
          <p:nvPr>
            <p:ph type="sldNum" sz="quarter" idx="5"/>
          </p:nvPr>
        </p:nvSpPr>
        <p:spPr/>
        <p:txBody>
          <a:bodyPr/>
          <a:lstStyle/>
          <a:p>
            <a:fld id="{63E053C6-B952-4475-A469-25E6098BDBBB}" type="slidenum">
              <a:rPr lang="en-US" smtClean="0"/>
              <a:pPr/>
              <a:t>29</a:t>
            </a:fld>
            <a:endParaRPr lang="en-US"/>
          </a:p>
        </p:txBody>
      </p:sp>
    </p:spTree>
    <p:extLst>
      <p:ext uri="{BB962C8B-B14F-4D97-AF65-F5344CB8AC3E}">
        <p14:creationId xmlns:p14="http://schemas.microsoft.com/office/powerpoint/2010/main" val="357457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cs typeface="Calibri"/>
              </a:rPr>
              <a:t>(Lauren)</a:t>
            </a:r>
          </a:p>
          <a:p>
            <a:pPr defTabSz="758403">
              <a:defRPr/>
            </a:pPr>
            <a:endParaRPr lang="en-US" dirty="0">
              <a:cs typeface="Calibri"/>
            </a:endParaRPr>
          </a:p>
          <a:p>
            <a:r>
              <a:rPr lang="en-US" dirty="0"/>
              <a:t>Slide 3</a:t>
            </a:r>
          </a:p>
        </p:txBody>
      </p:sp>
      <p:sp>
        <p:nvSpPr>
          <p:cNvPr id="4" name="Slide Number Placeholder 3"/>
          <p:cNvSpPr>
            <a:spLocks noGrp="1"/>
          </p:cNvSpPr>
          <p:nvPr>
            <p:ph type="sldNum" sz="quarter" idx="5"/>
          </p:nvPr>
        </p:nvSpPr>
        <p:spPr/>
        <p:txBody>
          <a:bodyPr/>
          <a:lstStyle/>
          <a:p>
            <a:fld id="{63E053C6-B952-4475-A469-25E6098BDBBB}" type="slidenum">
              <a:rPr lang="en-US" smtClean="0"/>
              <a:pPr/>
              <a:t>3</a:t>
            </a:fld>
            <a:endParaRPr lang="en-US"/>
          </a:p>
        </p:txBody>
      </p:sp>
    </p:spTree>
    <p:extLst>
      <p:ext uri="{BB962C8B-B14F-4D97-AF65-F5344CB8AC3E}">
        <p14:creationId xmlns:p14="http://schemas.microsoft.com/office/powerpoint/2010/main" val="359123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30</a:t>
            </a:r>
          </a:p>
          <a:p>
            <a:endParaRPr lang="en-US" dirty="0"/>
          </a:p>
          <a:p>
            <a:r>
              <a:rPr lang="en-US" dirty="0"/>
              <a:t>Traffic Control will be provided in three separate phases at the intersection. On slide 30 you can see the temporary traffic control typical section for Phase I. The yellow hatched area on the slide represents the work zone during this phase. The work during this phase will include removal of the traffic island at the intersection. This work will be necessary to enable the work to continue for Phase II which is shown on the next slide. </a:t>
            </a:r>
          </a:p>
        </p:txBody>
      </p:sp>
      <p:sp>
        <p:nvSpPr>
          <p:cNvPr id="4" name="Slide Number Placeholder 3"/>
          <p:cNvSpPr>
            <a:spLocks noGrp="1"/>
          </p:cNvSpPr>
          <p:nvPr>
            <p:ph type="sldNum" sz="quarter" idx="5"/>
          </p:nvPr>
        </p:nvSpPr>
        <p:spPr/>
        <p:txBody>
          <a:bodyPr/>
          <a:lstStyle/>
          <a:p>
            <a:fld id="{63E053C6-B952-4475-A469-25E6098BDBBB}" type="slidenum">
              <a:rPr lang="en-US" smtClean="0"/>
              <a:pPr/>
              <a:t>30</a:t>
            </a:fld>
            <a:endParaRPr lang="en-US"/>
          </a:p>
        </p:txBody>
      </p:sp>
    </p:spTree>
    <p:extLst>
      <p:ext uri="{BB962C8B-B14F-4D97-AF65-F5344CB8AC3E}">
        <p14:creationId xmlns:p14="http://schemas.microsoft.com/office/powerpoint/2010/main" val="3348701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(Shaun)</a:t>
            </a:r>
          </a:p>
          <a:p>
            <a:r>
              <a:rPr lang="en-US" dirty="0"/>
              <a:t>Slide 31</a:t>
            </a:r>
          </a:p>
          <a:p>
            <a:endParaRPr lang="en-US" dirty="0"/>
          </a:p>
          <a:p>
            <a:r>
              <a:rPr lang="en-US" dirty="0"/>
              <a:t>On Slide 31 you can see the yellow hatched area which represents the work zone for Phase II. During this Phase there work will involve widening and extending the NB right turn lane. Due to the changes within the work zone, the sidewalk will need to be reconstructed which requires a temporary pedestrian path as shown in the typical. Not shown on the </a:t>
            </a:r>
            <a:r>
              <a:rPr lang="en-US" dirty="0" err="1"/>
              <a:t>typicals</a:t>
            </a:r>
            <a:r>
              <a:rPr lang="en-US" dirty="0"/>
              <a:t> is the work for Phase III which includes the milling and resurfacing, and pavement markings. This work will be done one lane at a time to minimize traffic impacts.</a:t>
            </a:r>
          </a:p>
          <a:p>
            <a:endParaRPr lang="en-US" dirty="0"/>
          </a:p>
          <a:p>
            <a:r>
              <a:rPr lang="en-US" dirty="0"/>
              <a:t>Please turn to the next slide where Kathy Lajo will discuss the </a:t>
            </a:r>
            <a:r>
              <a:rPr lang="en-US"/>
              <a:t>Project Schedule and Cost.  </a:t>
            </a:r>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31</a:t>
            </a:fld>
            <a:endParaRPr lang="en-US"/>
          </a:p>
        </p:txBody>
      </p:sp>
    </p:spTree>
    <p:extLst>
      <p:ext uri="{BB962C8B-B14F-4D97-AF65-F5344CB8AC3E}">
        <p14:creationId xmlns:p14="http://schemas.microsoft.com/office/powerpoint/2010/main" val="3710892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(Kathy)</a:t>
            </a:r>
          </a:p>
          <a:p>
            <a:pPr lvl="0"/>
            <a:endParaRPr lang="en-US" dirty="0"/>
          </a:p>
          <a:p>
            <a:pPr>
              <a:buFont typeface="Wingdings" panose="05000000000000000000" pitchFamily="2" charset="2"/>
              <a:buNone/>
            </a:pPr>
            <a:r>
              <a:rPr lang="en-US" sz="1200" dirty="0">
                <a:solidFill>
                  <a:schemeClr val="tx2"/>
                </a:solidFill>
              </a:rPr>
              <a:t>We are currently in the Design Phase for the 90% Plans</a:t>
            </a:r>
          </a:p>
          <a:p>
            <a:pPr>
              <a:buFont typeface="Wingdings" panose="05000000000000000000" pitchFamily="2" charset="2"/>
              <a:buNone/>
            </a:pPr>
            <a:r>
              <a:rPr lang="en-US" sz="1200" dirty="0">
                <a:solidFill>
                  <a:schemeClr val="tx2"/>
                </a:solidFill>
              </a:rPr>
              <a:t>The Department has several other Projects in (both design and construction) the immediate area that we are currently coordinating with in order to minimize traffic impacts during construction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2"/>
                </a:solidFill>
              </a:rPr>
              <a:t>We will be back in the near future with another Design Public Meeting to provide an update on the project base on our coordination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dirty="0"/>
          </a:p>
          <a:p>
            <a:pPr marL="0" indent="0" defTabSz="758403">
              <a:buFont typeface="Arial" panose="020B0604020202020204" pitchFamily="34" charset="0"/>
              <a:buNone/>
              <a:defRPr/>
            </a:pPr>
            <a:r>
              <a:rPr lang="en-US" dirty="0"/>
              <a:t>This completes our presentation for the project.  </a:t>
            </a:r>
          </a:p>
          <a:p>
            <a:pPr marL="0" indent="0" defTabSz="758403">
              <a:buFont typeface="Arial" panose="020B0604020202020204" pitchFamily="34" charset="0"/>
              <a:buNone/>
              <a:defRPr/>
            </a:pPr>
            <a:endParaRPr lang="en-US" dirty="0"/>
          </a:p>
          <a:p>
            <a:pPr marL="0" indent="0" defTabSz="758403">
              <a:buFont typeface="Arial" panose="020B0604020202020204" pitchFamily="34" charset="0"/>
              <a:buNone/>
              <a:defRPr/>
            </a:pPr>
            <a:r>
              <a:rPr lang="en-US" dirty="0"/>
              <a:t>Thank you all for you time.</a:t>
            </a:r>
          </a:p>
          <a:p>
            <a:pPr marL="0" indent="0" defTabSz="758403">
              <a:buFont typeface="Arial" panose="020B0604020202020204" pitchFamily="34" charset="0"/>
              <a:buNone/>
              <a:defRPr/>
            </a:pPr>
            <a:endParaRPr lang="en-US" dirty="0"/>
          </a:p>
          <a:p>
            <a:pPr marL="0" indent="0" defTabSz="758403">
              <a:buFont typeface="Arial" panose="020B0604020202020204" pitchFamily="34" charset="0"/>
              <a:buNone/>
              <a:defRPr/>
            </a:pPr>
            <a:r>
              <a:rPr lang="en-US" dirty="0"/>
              <a:t>And now I’ll pass it over to Lauren to start the public comment period.</a:t>
            </a:r>
          </a:p>
        </p:txBody>
      </p:sp>
      <p:sp>
        <p:nvSpPr>
          <p:cNvPr id="4" name="Slide Number Placeholder 3"/>
          <p:cNvSpPr>
            <a:spLocks noGrp="1"/>
          </p:cNvSpPr>
          <p:nvPr>
            <p:ph type="sldNum" sz="quarter" idx="5"/>
          </p:nvPr>
        </p:nvSpPr>
        <p:spPr/>
        <p:txBody>
          <a:bodyPr/>
          <a:lstStyle/>
          <a:p>
            <a:fld id="{63E053C6-B952-4475-A469-25E6098BDBBB}" type="slidenum">
              <a:rPr lang="en-US" smtClean="0"/>
              <a:pPr/>
              <a:t>32</a:t>
            </a:fld>
            <a:endParaRPr lang="en-US"/>
          </a:p>
        </p:txBody>
      </p:sp>
    </p:spTree>
    <p:extLst>
      <p:ext uri="{BB962C8B-B14F-4D97-AF65-F5344CB8AC3E}">
        <p14:creationId xmlns:p14="http://schemas.microsoft.com/office/powerpoint/2010/main" val="2593720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cs typeface="Calibri"/>
              </a:rPr>
              <a:t>(Lauren)</a:t>
            </a:r>
          </a:p>
          <a:p>
            <a:pPr defTabSz="758403">
              <a:defRPr/>
            </a:pPr>
            <a:endParaRPr lang="en-US" dirty="0">
              <a:cs typeface="Calibri"/>
            </a:endParaRPr>
          </a:p>
          <a:p>
            <a:r>
              <a:rPr lang="en-US" dirty="0"/>
              <a:t>Slide 34</a:t>
            </a:r>
          </a:p>
        </p:txBody>
      </p:sp>
      <p:sp>
        <p:nvSpPr>
          <p:cNvPr id="4" name="Slide Number Placeholder 3"/>
          <p:cNvSpPr>
            <a:spLocks noGrp="1"/>
          </p:cNvSpPr>
          <p:nvPr>
            <p:ph type="sldNum" sz="quarter" idx="5"/>
          </p:nvPr>
        </p:nvSpPr>
        <p:spPr/>
        <p:txBody>
          <a:bodyPr/>
          <a:lstStyle/>
          <a:p>
            <a:fld id="{63E053C6-B952-4475-A469-25E6098BDBBB}" type="slidenum">
              <a:rPr lang="en-US" smtClean="0"/>
              <a:pPr/>
              <a:t>33</a:t>
            </a:fld>
            <a:endParaRPr lang="en-US"/>
          </a:p>
        </p:txBody>
      </p:sp>
    </p:spTree>
    <p:extLst>
      <p:ext uri="{BB962C8B-B14F-4D97-AF65-F5344CB8AC3E}">
        <p14:creationId xmlns:p14="http://schemas.microsoft.com/office/powerpoint/2010/main" val="3979415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(Lauren)</a:t>
            </a:r>
          </a:p>
          <a:p>
            <a:r>
              <a:rPr lang="en-US" dirty="0">
                <a:cs typeface="Calibri"/>
              </a:rPr>
              <a:t>Slide 35</a:t>
            </a:r>
          </a:p>
          <a:p>
            <a:endParaRPr lang="en-US" dirty="0">
              <a:cs typeface="Calibri"/>
            </a:endParaRPr>
          </a:p>
          <a:p>
            <a:pPr>
              <a:buFont typeface="Arial"/>
              <a:buChar char="•"/>
            </a:pPr>
            <a:r>
              <a:rPr lang="en-US" dirty="0"/>
              <a:t>All in-person attendees are welcome to submit a question or comment by forming a line.  </a:t>
            </a:r>
          </a:p>
          <a:p>
            <a:pPr>
              <a:buFont typeface="Arial"/>
              <a:buChar char="•"/>
            </a:pPr>
            <a:r>
              <a:rPr lang="en-US" dirty="0"/>
              <a:t>Virtual attendees are welcome to ask a question or provide a comment, by utilizing the question panel or “Raise Hand” button on the </a:t>
            </a:r>
            <a:r>
              <a:rPr lang="en-US" dirty="0" err="1"/>
              <a:t>GoToWebinar</a:t>
            </a:r>
            <a:r>
              <a:rPr lang="en-US" dirty="0"/>
              <a:t> control panel. Once your microphone is unmuted, please provide your full name first and then your question or comment. Your microphone will remain unmuted until the question or comment has been fully addressed. </a:t>
            </a:r>
          </a:p>
          <a:p>
            <a:pPr>
              <a:buFont typeface="Arial"/>
              <a:buChar char="•"/>
            </a:pPr>
            <a:r>
              <a:rPr lang="en-US" dirty="0"/>
              <a:t>If your question is not responded to during the event, a response will be provided in writing following the Public Meeting.</a:t>
            </a:r>
            <a:endParaRPr lang="en-US" dirty="0">
              <a:cs typeface="Calibri"/>
            </a:endParaRPr>
          </a:p>
          <a:p>
            <a:pPr>
              <a:buFont typeface="Arial"/>
              <a:buChar char="•"/>
            </a:pPr>
            <a:r>
              <a:rPr lang="en-US" dirty="0"/>
              <a:t>Are there any Elected Officials in attendance tonight that would like to ask a question or make a comment? </a:t>
            </a:r>
            <a:endParaRPr lang="en-US" dirty="0">
              <a:cs typeface="Calibri"/>
            </a:endParaRPr>
          </a:p>
          <a:p>
            <a:pPr>
              <a:buFont typeface="Arial"/>
              <a:buChar char="•"/>
            </a:pPr>
            <a:r>
              <a:rPr lang="en-US" dirty="0"/>
              <a:t>We will now take questions and comments from the audience attending in-person. </a:t>
            </a:r>
            <a:endParaRPr lang="en-US" dirty="0">
              <a:cs typeface="Calibri"/>
            </a:endParaRPr>
          </a:p>
          <a:p>
            <a:pPr>
              <a:buFont typeface="Arial"/>
              <a:buChar char="•"/>
            </a:pPr>
            <a:r>
              <a:rPr lang="en-US" i="1" dirty="0">
                <a:solidFill>
                  <a:srgbClr val="1F497D"/>
                </a:solidFill>
              </a:rPr>
              <a:t>(Once in-person is complete) </a:t>
            </a:r>
            <a:r>
              <a:rPr lang="en-US" dirty="0"/>
              <a:t>We will now take questions and comments from the audience attending virtually. </a:t>
            </a:r>
          </a:p>
          <a:p>
            <a:pPr>
              <a:buFont typeface="Arial"/>
              <a:buChar char="•"/>
            </a:pPr>
            <a:r>
              <a:rPr lang="en-US" i="1" dirty="0">
                <a:cs typeface="Calibri"/>
              </a:rPr>
              <a:t>(Verify all questions have been answered.)</a:t>
            </a:r>
          </a:p>
          <a:p>
            <a:endParaRPr lang="en-US" dirty="0">
              <a:cs typeface="Calibri"/>
            </a:endParaRPr>
          </a:p>
        </p:txBody>
      </p:sp>
      <p:sp>
        <p:nvSpPr>
          <p:cNvPr id="4" name="Slide Number Placeholder 3"/>
          <p:cNvSpPr>
            <a:spLocks noGrp="1"/>
          </p:cNvSpPr>
          <p:nvPr>
            <p:ph type="sldNum" sz="quarter" idx="5"/>
          </p:nvPr>
        </p:nvSpPr>
        <p:spPr/>
        <p:txBody>
          <a:bodyPr/>
          <a:lstStyle/>
          <a:p>
            <a:fld id="{63E053C6-B952-4475-A469-25E6098BDBBB}" type="slidenum">
              <a:rPr lang="en-US" smtClean="0"/>
              <a:pPr/>
              <a:t>34</a:t>
            </a:fld>
            <a:endParaRPr lang="en-US"/>
          </a:p>
        </p:txBody>
      </p:sp>
    </p:spTree>
    <p:extLst>
      <p:ext uri="{BB962C8B-B14F-4D97-AF65-F5344CB8AC3E}">
        <p14:creationId xmlns:p14="http://schemas.microsoft.com/office/powerpoint/2010/main" val="3660802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cs typeface="Calibri"/>
              </a:rPr>
              <a:t>(Lauren)</a:t>
            </a:r>
          </a:p>
          <a:p>
            <a:r>
              <a:rPr lang="en-US" dirty="0"/>
              <a:t>Slide 36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latin typeface="Calibri" panose="020F0502020204030204" pitchFamily="34" charset="0"/>
              </a:rPr>
              <a:t>That concludes the public comment portion of tonight’s meeting. With that, I invite the project manager, Haiyan Ou, back for closing comments. </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3E053C6-B952-4475-A469-25E6098BDBBB}" type="slidenum">
              <a:rPr lang="en-US" smtClean="0"/>
              <a:pPr/>
              <a:t>35</a:t>
            </a:fld>
            <a:endParaRPr lang="en-US"/>
          </a:p>
        </p:txBody>
      </p:sp>
    </p:spTree>
    <p:extLst>
      <p:ext uri="{BB962C8B-B14F-4D97-AF65-F5344CB8AC3E}">
        <p14:creationId xmlns:p14="http://schemas.microsoft.com/office/powerpoint/2010/main" val="2582797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(Haiyan)</a:t>
            </a:r>
          </a:p>
          <a:p>
            <a:r>
              <a:rPr lang="en-US" dirty="0">
                <a:cs typeface="Calibri"/>
              </a:rPr>
              <a:t>Slide 37</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Thank you for attending tonight’s public meeting. </a:t>
            </a:r>
          </a:p>
          <a:p>
            <a:pPr>
              <a:buFont typeface="Arial"/>
              <a:buChar char="•"/>
            </a:pPr>
            <a:r>
              <a:rPr lang="en-US" dirty="0"/>
              <a:t>If you have additional questions or comments, please contact me:</a:t>
            </a:r>
            <a:endParaRPr lang="en-US" dirty="0">
              <a:cs typeface="Calibri"/>
            </a:endParaRPr>
          </a:p>
          <a:p>
            <a:pPr lvl="1">
              <a:buFont typeface="Arial"/>
              <a:buChar char="•"/>
            </a:pPr>
            <a:r>
              <a:rPr lang="en-US" dirty="0"/>
              <a:t>By email at: Haiyan.Ou@dot.state.fl.us</a:t>
            </a:r>
          </a:p>
          <a:p>
            <a:pPr lvl="1">
              <a:buFont typeface="Arial"/>
              <a:buChar char="•"/>
            </a:pPr>
            <a:r>
              <a:rPr lang="en-US" dirty="0"/>
              <a:t>By phone at: (954) 777-4641 or toll-free at (866) 336-8435; Ext. 4641</a:t>
            </a:r>
            <a:endParaRPr lang="en-US" dirty="0">
              <a:cs typeface="Calibri"/>
            </a:endParaRPr>
          </a:p>
          <a:p>
            <a:pPr lvl="1">
              <a:buFont typeface="Arial"/>
              <a:buChar char="•"/>
            </a:pPr>
            <a:r>
              <a:rPr lang="en-US" dirty="0"/>
              <a:t>Or by sending correspondence to 3400 West Commercial Boulevard Fort Lauderdale, Florida 33309 attention Haiyan Ou</a:t>
            </a:r>
            <a:endParaRPr lang="en-US" dirty="0">
              <a:cs typeface="Calibri"/>
            </a:endParaRPr>
          </a:p>
          <a:p>
            <a:pPr marL="142201" indent="-142201">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786692">
              <a:defRPr/>
            </a:pPr>
            <a:fld id="{63E053C6-B952-4475-A469-25E6098BDBBB}" type="slidenum">
              <a:rPr lang="en-US">
                <a:solidFill>
                  <a:prstClr val="black"/>
                </a:solidFill>
                <a:latin typeface="Calibri"/>
              </a:rPr>
              <a:pPr defTabSz="786692">
                <a:defRPr/>
              </a:pPr>
              <a:t>36</a:t>
            </a:fld>
            <a:endParaRPr lang="en-US">
              <a:solidFill>
                <a:prstClr val="black"/>
              </a:solidFill>
              <a:latin typeface="Calibri"/>
            </a:endParaRPr>
          </a:p>
        </p:txBody>
      </p:sp>
    </p:spTree>
    <p:extLst>
      <p:ext uri="{BB962C8B-B14F-4D97-AF65-F5344CB8AC3E}">
        <p14:creationId xmlns:p14="http://schemas.microsoft.com/office/powerpoint/2010/main" val="12753762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58403">
              <a:defRPr/>
            </a:pPr>
            <a:r>
              <a:rPr lang="en-US" dirty="0">
                <a:latin typeface="+mn-lt"/>
              </a:rPr>
              <a:t>(Haiyan)</a:t>
            </a:r>
          </a:p>
          <a:p>
            <a:pPr defTabSz="758403">
              <a:defRPr/>
            </a:pPr>
            <a:r>
              <a:rPr lang="en-US" dirty="0">
                <a:latin typeface="+mn-lt"/>
              </a:rPr>
              <a:t>Slide 38</a:t>
            </a:r>
          </a:p>
          <a:p>
            <a:pPr defTabSz="758403">
              <a:defRPr/>
            </a:pPr>
            <a:endParaRPr lang="en-US" dirty="0">
              <a:latin typeface="+mn-lt"/>
            </a:endParaRPr>
          </a:p>
          <a:p>
            <a:pPr defTabSz="758403">
              <a:defRPr/>
            </a:pPr>
            <a:r>
              <a:rPr lang="en-US" dirty="0">
                <a:latin typeface="+mn-lt"/>
              </a:rPr>
              <a:t>As our meeting comes to an end, the Florida Department of Transportation would like to take this time to remind you to wear a helmet while riding! </a:t>
            </a:r>
            <a:endParaRPr lang="en-US" dirty="0"/>
          </a:p>
          <a:p>
            <a:endParaRPr lang="en-US" dirty="0"/>
          </a:p>
        </p:txBody>
      </p:sp>
      <p:sp>
        <p:nvSpPr>
          <p:cNvPr id="4" name="Slide Number Placeholder 3"/>
          <p:cNvSpPr>
            <a:spLocks noGrp="1"/>
          </p:cNvSpPr>
          <p:nvPr>
            <p:ph type="sldNum" sz="quarter" idx="5"/>
          </p:nvPr>
        </p:nvSpPr>
        <p:spPr/>
        <p:txBody>
          <a:bodyPr/>
          <a:lstStyle/>
          <a:p>
            <a:pPr defTabSz="758403">
              <a:defRPr/>
            </a:pPr>
            <a:fld id="{63E053C6-B952-4475-A469-25E6098BDBBB}" type="slidenum">
              <a:rPr lang="en-US">
                <a:solidFill>
                  <a:prstClr val="black"/>
                </a:solidFill>
                <a:latin typeface="Calibri"/>
              </a:rPr>
              <a:pPr defTabSz="758403">
                <a:defRPr/>
              </a:pPr>
              <a:t>37</a:t>
            </a:fld>
            <a:endParaRPr lang="en-US">
              <a:solidFill>
                <a:prstClr val="black"/>
              </a:solidFill>
              <a:latin typeface="Calibri"/>
            </a:endParaRPr>
          </a:p>
        </p:txBody>
      </p:sp>
    </p:spTree>
    <p:extLst>
      <p:ext uri="{BB962C8B-B14F-4D97-AF65-F5344CB8AC3E}">
        <p14:creationId xmlns:p14="http://schemas.microsoft.com/office/powerpoint/2010/main" val="1929000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Slide 4</a:t>
            </a:r>
          </a:p>
          <a:p>
            <a:endParaRPr lang="en-US" dirty="0"/>
          </a:p>
          <a:p>
            <a:r>
              <a:rPr lang="en-US" dirty="0"/>
              <a:t>Thank you, Haiyan. </a:t>
            </a:r>
          </a:p>
          <a:p>
            <a:r>
              <a:rPr lang="en-US" dirty="0"/>
              <a:t>At this time, I would like to introduce the project team: </a:t>
            </a:r>
            <a:endParaRPr lang="en-US" dirty="0">
              <a:cs typeface="Calibri"/>
            </a:endParaRPr>
          </a:p>
          <a:p>
            <a:pPr>
              <a:buFont typeface="Arial" panose="020B0604020202020204" pitchFamily="34" charset="0"/>
              <a:buChar char="•"/>
            </a:pPr>
            <a:r>
              <a:rPr lang="en-US" dirty="0"/>
              <a:t>Haiyan Ou, P.E. , FDOT Project Manager</a:t>
            </a:r>
            <a:endParaRPr lang="en-US" dirty="0">
              <a:cs typeface="Calibri"/>
            </a:endParaRPr>
          </a:p>
          <a:p>
            <a:pPr>
              <a:buFont typeface="Arial" panose="020B0604020202020204" pitchFamily="34" charset="0"/>
              <a:buChar char="•"/>
            </a:pPr>
            <a:r>
              <a:rPr lang="en-US" dirty="0"/>
              <a:t>Kathy </a:t>
            </a:r>
            <a:r>
              <a:rPr lang="en-US" dirty="0" err="1"/>
              <a:t>Laio</a:t>
            </a:r>
            <a:r>
              <a:rPr lang="en-US" dirty="0"/>
              <a:t>, P.E., Consultant Project Manager</a:t>
            </a:r>
          </a:p>
          <a:p>
            <a:pPr>
              <a:buFont typeface="Arial" panose="020B0604020202020204" pitchFamily="34" charset="0"/>
              <a:buChar char="•"/>
            </a:pPr>
            <a:r>
              <a:rPr lang="en-US" dirty="0"/>
              <a:t>Billy Canedo, FDOT Communications Manager</a:t>
            </a:r>
          </a:p>
          <a:p>
            <a:pPr>
              <a:buFont typeface="Arial" panose="020B0604020202020204" pitchFamily="34" charset="0"/>
              <a:buChar char="•"/>
            </a:pPr>
            <a:r>
              <a:rPr lang="en-US" dirty="0"/>
              <a:t>Lauren Hatchell, Community Outreach Specialist</a:t>
            </a:r>
            <a:endParaRPr lang="en-US" dirty="0">
              <a:cs typeface="Calibri"/>
            </a:endParaRPr>
          </a:p>
          <a:p>
            <a:pPr>
              <a:buFont typeface="Arial" panose="020B0604020202020204" pitchFamily="34" charset="0"/>
              <a:buChar char="•"/>
            </a:pPr>
            <a:endParaRPr lang="en-US" dirty="0">
              <a:solidFill>
                <a:srgbClr val="000000"/>
              </a:solidFill>
              <a:latin typeface="Calibri"/>
              <a:ea typeface="Times New Roman" panose="02020603050405020304" pitchFamily="18" charset="0"/>
              <a:cs typeface="Calibri"/>
            </a:endParaRPr>
          </a:p>
          <a:p>
            <a:pPr fontAlgn="base"/>
            <a:r>
              <a:rPr lang="en-US" sz="1000" dirty="0">
                <a:solidFill>
                  <a:srgbClr val="000000"/>
                </a:solidFill>
                <a:latin typeface="Calibri" panose="020F0502020204030204" pitchFamily="34" charset="0"/>
                <a:ea typeface="Times New Roman" panose="02020603050405020304" pitchFamily="18" charset="0"/>
              </a:rPr>
              <a:t>If there any elected officials in attendance tonight, I invite you to introduce yourselves at this time. For those attending virtually, you may use the “Raise Hand” feature on the control panel to be called upon or state your name and title in the Question Box. </a:t>
            </a:r>
            <a:endParaRPr lang="en-US" sz="1000" dirty="0">
              <a:latin typeface="Times New Roman" panose="02020603050405020304" pitchFamily="18" charset="0"/>
              <a:ea typeface="Times New Roman" panose="02020603050405020304" pitchFamily="18" charset="0"/>
            </a:endParaRPr>
          </a:p>
          <a:p>
            <a:pPr>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63E053C6-B952-4475-A469-25E6098BDBBB}" type="slidenum">
              <a:rPr lang="en-US" smtClean="0"/>
              <a:pPr/>
              <a:t>4</a:t>
            </a:fld>
            <a:endParaRPr lang="en-US"/>
          </a:p>
        </p:txBody>
      </p:sp>
    </p:spTree>
    <p:extLst>
      <p:ext uri="{BB962C8B-B14F-4D97-AF65-F5344CB8AC3E}">
        <p14:creationId xmlns:p14="http://schemas.microsoft.com/office/powerpoint/2010/main" val="4113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Slide 5</a:t>
            </a:r>
          </a:p>
          <a:p>
            <a:endParaRPr lang="en-US" dirty="0"/>
          </a:p>
          <a:p>
            <a:r>
              <a:rPr lang="en-US" dirty="0"/>
              <a:t>Tonight’s agenda includes an overview of: </a:t>
            </a:r>
            <a:endParaRPr lang="en-US" dirty="0">
              <a:cs typeface="Calibri"/>
            </a:endParaRPr>
          </a:p>
          <a:p>
            <a:pPr marL="142201" indent="-142201">
              <a:buFont typeface="Arial"/>
              <a:buChar char="•"/>
            </a:pPr>
            <a:r>
              <a:rPr lang="en-US" dirty="0"/>
              <a:t>General Information regarding the public meeting,</a:t>
            </a:r>
            <a:endParaRPr lang="en-US" dirty="0">
              <a:cs typeface="Calibri"/>
            </a:endParaRPr>
          </a:p>
          <a:p>
            <a:pPr marL="142201" indent="-142201">
              <a:buFont typeface="Arial"/>
              <a:buChar char="•"/>
            </a:pPr>
            <a:r>
              <a:rPr lang="en-US" dirty="0"/>
              <a:t>FDOT’s Non-Discrimination Policy, and the</a:t>
            </a:r>
            <a:endParaRPr lang="en-US" dirty="0">
              <a:cs typeface="Calibri"/>
            </a:endParaRPr>
          </a:p>
          <a:p>
            <a:pPr marL="142201" indent="-142201">
              <a:buFont typeface="Arial"/>
              <a:buChar char="•"/>
            </a:pPr>
            <a:r>
              <a:rPr lang="en-US" dirty="0"/>
              <a:t>Rules of Engagement </a:t>
            </a:r>
            <a:endParaRPr lang="en-US" dirty="0">
              <a:cs typeface="Calibri"/>
            </a:endParaRPr>
          </a:p>
          <a:p>
            <a:r>
              <a:rPr lang="en-US" dirty="0"/>
              <a:t>A presentation about the project including the: </a:t>
            </a:r>
            <a:endParaRPr lang="en-US" dirty="0">
              <a:cs typeface="Calibri"/>
            </a:endParaRPr>
          </a:p>
          <a:p>
            <a:pPr marL="142201" indent="-142201">
              <a:buFont typeface="Arial"/>
              <a:buChar char="•"/>
            </a:pPr>
            <a:r>
              <a:rPr lang="en-US" dirty="0"/>
              <a:t>Location and Overview, </a:t>
            </a:r>
            <a:endParaRPr lang="en-US" dirty="0">
              <a:cs typeface="Calibri"/>
            </a:endParaRPr>
          </a:p>
          <a:p>
            <a:pPr marL="142201" indent="-142201">
              <a:buFont typeface="Arial"/>
              <a:buChar char="•"/>
            </a:pPr>
            <a:r>
              <a:rPr lang="en-US" dirty="0"/>
              <a:t>Proposed Improvements ,</a:t>
            </a:r>
            <a:endParaRPr lang="en-US" dirty="0">
              <a:cs typeface="Calibri"/>
            </a:endParaRPr>
          </a:p>
          <a:p>
            <a:pPr marL="142201" indent="-142201">
              <a:buFont typeface="Arial"/>
              <a:buChar char="•"/>
            </a:pPr>
            <a:r>
              <a:rPr lang="en-US" dirty="0"/>
              <a:t>Temporary Traffic Control Plan , and the </a:t>
            </a:r>
            <a:endParaRPr lang="en-US" dirty="0">
              <a:cs typeface="Calibri"/>
            </a:endParaRPr>
          </a:p>
          <a:p>
            <a:pPr marL="142201" indent="-142201">
              <a:buFont typeface="Arial"/>
              <a:buChar char="•"/>
            </a:pPr>
            <a:r>
              <a:rPr lang="en-US" dirty="0"/>
              <a:t>Project Schedule and Cost </a:t>
            </a:r>
            <a:endParaRPr lang="en-US" dirty="0">
              <a:cs typeface="Calibri"/>
            </a:endParaRPr>
          </a:p>
          <a:p>
            <a:r>
              <a:rPr lang="en-US" dirty="0"/>
              <a:t>Followed by the public comment portion of tonight’s meeting before we adjourn. </a:t>
            </a:r>
          </a:p>
        </p:txBody>
      </p:sp>
      <p:sp>
        <p:nvSpPr>
          <p:cNvPr id="4" name="Slide Number Placeholder 3"/>
          <p:cNvSpPr>
            <a:spLocks noGrp="1"/>
          </p:cNvSpPr>
          <p:nvPr>
            <p:ph type="sldNum" sz="quarter" idx="5"/>
          </p:nvPr>
        </p:nvSpPr>
        <p:spPr/>
        <p:txBody>
          <a:bodyPr/>
          <a:lstStyle/>
          <a:p>
            <a:fld id="{63E053C6-B952-4475-A469-25E6098BDBBB}" type="slidenum">
              <a:rPr lang="en-US" smtClean="0"/>
              <a:pPr/>
              <a:t>5</a:t>
            </a:fld>
            <a:endParaRPr lang="en-US"/>
          </a:p>
        </p:txBody>
      </p:sp>
    </p:spTree>
    <p:extLst>
      <p:ext uri="{BB962C8B-B14F-4D97-AF65-F5344CB8AC3E}">
        <p14:creationId xmlns:p14="http://schemas.microsoft.com/office/powerpoint/2010/main" val="129464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(Lauren)</a:t>
            </a:r>
          </a:p>
          <a:p>
            <a:r>
              <a:rPr lang="en-US" sz="1000" dirty="0"/>
              <a:t>Slide 6</a:t>
            </a:r>
          </a:p>
          <a:p>
            <a:endParaRPr lang="en-US" sz="1000" b="1" dirty="0"/>
          </a:p>
          <a:p>
            <a:pPr marL="284401" indent="-284401">
              <a:lnSpc>
                <a:spcPct val="107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Tonight’s meeting is being recorded. </a:t>
            </a:r>
          </a:p>
          <a:p>
            <a:pPr marL="284401" indent="-284401">
              <a:lnSpc>
                <a:spcPct val="107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We are using the </a:t>
            </a:r>
            <a:r>
              <a:rPr lang="en-US" sz="1500" dirty="0" err="1">
                <a:latin typeface="Calibri" panose="020F0502020204030204" pitchFamily="34" charset="0"/>
                <a:ea typeface="Calibri" panose="020F0502020204030204" pitchFamily="34" charset="0"/>
                <a:cs typeface="Times New Roman" panose="02020603050405020304" pitchFamily="18" charset="0"/>
              </a:rPr>
              <a:t>GoToWebinar</a:t>
            </a:r>
            <a:r>
              <a:rPr lang="en-US" sz="1500" dirty="0">
                <a:latin typeface="Calibri" panose="020F0502020204030204" pitchFamily="34" charset="0"/>
                <a:ea typeface="Calibri" panose="020F0502020204030204" pitchFamily="34" charset="0"/>
                <a:cs typeface="Times New Roman" panose="02020603050405020304" pitchFamily="18" charset="0"/>
              </a:rPr>
              <a:t> platform for tonight’s meeting at no cost to the public to participate. </a:t>
            </a:r>
          </a:p>
          <a:p>
            <a:pPr marL="284401" indent="-284401">
              <a:lnSpc>
                <a:spcPct val="107000"/>
              </a:lnSpc>
              <a:spcAft>
                <a:spcPts val="664"/>
              </a:spcAft>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The </a:t>
            </a:r>
            <a:r>
              <a:rPr lang="en-US" sz="1500" dirty="0" err="1">
                <a:latin typeface="Calibri" panose="020F0502020204030204" pitchFamily="34" charset="0"/>
                <a:ea typeface="Calibri" panose="020F0502020204030204" pitchFamily="34" charset="0"/>
                <a:cs typeface="Times New Roman" panose="02020603050405020304" pitchFamily="18" charset="0"/>
              </a:rPr>
              <a:t>GoToWebinar</a:t>
            </a:r>
            <a:r>
              <a:rPr lang="en-US" sz="1500" dirty="0">
                <a:latin typeface="Calibri" panose="020F0502020204030204" pitchFamily="34" charset="0"/>
                <a:ea typeface="Calibri" panose="020F0502020204030204" pitchFamily="34" charset="0"/>
                <a:cs typeface="Times New Roman" panose="02020603050405020304" pitchFamily="18" charset="0"/>
              </a:rPr>
              <a:t> Control Panel should be visible in the upper-right corner of your computer screen. </a:t>
            </a:r>
          </a:p>
          <a:p>
            <a:endParaRPr lang="en-US" sz="1000" b="1" dirty="0"/>
          </a:p>
        </p:txBody>
      </p:sp>
      <p:sp>
        <p:nvSpPr>
          <p:cNvPr id="4" name="Slide Number Placeholder 3"/>
          <p:cNvSpPr>
            <a:spLocks noGrp="1"/>
          </p:cNvSpPr>
          <p:nvPr>
            <p:ph type="sldNum" sz="quarter" idx="5"/>
          </p:nvPr>
        </p:nvSpPr>
        <p:spPr/>
        <p:txBody>
          <a:bodyPr/>
          <a:lstStyle/>
          <a:p>
            <a:pPr defTabSz="758403">
              <a:defRPr/>
            </a:pPr>
            <a:fld id="{AEEC9AAC-B1C4-4D2C-91D0-85CFAF83A1B3}" type="slidenum">
              <a:rPr lang="en-US">
                <a:solidFill>
                  <a:prstClr val="black"/>
                </a:solidFill>
                <a:latin typeface="Calibri" panose="020F0502020204030204"/>
              </a:rPr>
              <a:pPr defTabSz="758403">
                <a:defRPr/>
              </a:pPr>
              <a:t>6</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F45F560E-8D0C-46E1-9781-C4F1633F29BF}"/>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FD54B75E-A225-4F88-BE5B-DF94444598F1}"/>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1101459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498"/>
              </a:spcAft>
            </a:pPr>
            <a:r>
              <a:rPr lang="en-US" sz="1000" dirty="0"/>
              <a:t>(Lauren)</a:t>
            </a:r>
          </a:p>
          <a:p>
            <a:pPr>
              <a:lnSpc>
                <a:spcPct val="110000"/>
              </a:lnSpc>
              <a:spcAft>
                <a:spcPts val="498"/>
              </a:spcAft>
            </a:pPr>
            <a:r>
              <a:rPr lang="en-US" sz="1000" dirty="0"/>
              <a:t>Slide 7</a:t>
            </a:r>
          </a:p>
          <a:p>
            <a:pPr>
              <a:lnSpc>
                <a:spcPct val="110000"/>
              </a:lnSpc>
              <a:spcAft>
                <a:spcPts val="498"/>
              </a:spcAft>
            </a:pPr>
            <a:endParaRPr lang="en-US" sz="1000" dirty="0"/>
          </a:p>
          <a:p>
            <a:pPr marL="284401" indent="-284401">
              <a:lnSpc>
                <a:spcPct val="107000"/>
              </a:lnSpc>
              <a:buFont typeface="Arial" panose="020B0604020202020204" pitchFamily="34" charset="0"/>
              <a:buChar char="•"/>
              <a:tabLst>
                <a:tab pos="379202" algn="l"/>
              </a:tabLst>
            </a:pPr>
            <a:r>
              <a:rPr lang="en-US" sz="1500" dirty="0">
                <a:latin typeface="Calibri" panose="020F0502020204030204" pitchFamily="34" charset="0"/>
                <a:ea typeface="Calibri" panose="020F0502020204030204" pitchFamily="34" charset="0"/>
                <a:cs typeface="Times New Roman" panose="02020603050405020304" pitchFamily="18" charset="0"/>
              </a:rPr>
              <a:t>If you dialed in today on a telephone line and arranged for a paper copy of the presentation, the presenter will announce the page number of the slide being shown.</a:t>
            </a:r>
          </a:p>
          <a:p>
            <a:pPr>
              <a:lnSpc>
                <a:spcPct val="107000"/>
              </a:lnSpc>
              <a:tabLst>
                <a:tab pos="379202" algn="l"/>
              </a:tabLst>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284401" indent="-284401">
              <a:lnSpc>
                <a:spcPct val="107000"/>
              </a:lnSpc>
              <a:buFont typeface="Arial" panose="020B0604020202020204" pitchFamily="34" charset="0"/>
              <a:buChar char="•"/>
              <a:tabLst>
                <a:tab pos="379202" algn="l"/>
              </a:tabLst>
            </a:pPr>
            <a:r>
              <a:rPr lang="en-US" sz="2300" dirty="0">
                <a:latin typeface="Calibri"/>
                <a:ea typeface="Calibri" panose="020F0502020204030204" pitchFamily="34" charset="0"/>
                <a:cs typeface="Calibri"/>
              </a:rPr>
              <a:t>The presentation is available on the project webpage at: </a:t>
            </a:r>
            <a:endParaRPr lang="en-US" sz="1500" dirty="0"/>
          </a:p>
        </p:txBody>
      </p:sp>
      <p:sp>
        <p:nvSpPr>
          <p:cNvPr id="4" name="Slide Number Placeholder 3"/>
          <p:cNvSpPr>
            <a:spLocks noGrp="1"/>
          </p:cNvSpPr>
          <p:nvPr>
            <p:ph type="sldNum" sz="quarter" idx="5"/>
          </p:nvPr>
        </p:nvSpPr>
        <p:spPr/>
        <p:txBody>
          <a:bodyPr/>
          <a:lstStyle/>
          <a:p>
            <a:pPr defTabSz="758403">
              <a:defRPr/>
            </a:pPr>
            <a:fld id="{AEEC9AAC-B1C4-4D2C-91D0-85CFAF83A1B3}" type="slidenum">
              <a:rPr lang="en-US">
                <a:solidFill>
                  <a:prstClr val="black"/>
                </a:solidFill>
                <a:latin typeface="Calibri" panose="020F0502020204030204"/>
              </a:rPr>
              <a:pPr defTabSz="758403">
                <a:defRPr/>
              </a:pPr>
              <a:t>7</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50351BEF-A660-4C4F-8713-19647B143C30}"/>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27B22ABB-8D48-48C7-B23E-385358D4B873}"/>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417958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(Lauren)</a:t>
            </a:r>
          </a:p>
          <a:p>
            <a:r>
              <a:rPr lang="en-US" dirty="0"/>
              <a:t>Slide 8</a:t>
            </a:r>
          </a:p>
          <a:p>
            <a:endParaRPr lang="en-US" dirty="0"/>
          </a:p>
          <a:p>
            <a:pPr marL="284401" indent="-284401">
              <a:lnSpc>
                <a:spcPct val="107000"/>
              </a:lnSpc>
              <a:buFont typeface="Arial" panose="020B0604020202020204" pitchFamily="34" charset="0"/>
              <a:buChar char="•"/>
              <a:tabLst>
                <a:tab pos="379202" algn="l"/>
              </a:tabLst>
            </a:pPr>
            <a:r>
              <a:rPr lang="en-US" sz="1000" dirty="0">
                <a:latin typeface="Calibri" panose="020F0502020204030204" pitchFamily="34" charset="0"/>
                <a:ea typeface="Calibri" panose="020F0502020204030204" pitchFamily="34" charset="0"/>
                <a:cs typeface="Times New Roman" panose="02020603050405020304" pitchFamily="18" charset="0"/>
              </a:rPr>
              <a:t>If you experience technical difficulties during tonight’s meeting, you may: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a:lnSpc>
                <a:spcPct val="107000"/>
              </a:lnSpc>
              <a:buFont typeface="Symbol" panose="05050102010706020507" pitchFamily="18" charset="2"/>
              <a:buChar char=""/>
              <a:tabLst>
                <a:tab pos="758403" algn="l"/>
              </a:tabLst>
            </a:pPr>
            <a:r>
              <a:rPr lang="en-US" sz="1000" dirty="0">
                <a:latin typeface="Calibri" panose="020F0502020204030204" pitchFamily="34" charset="0"/>
                <a:ea typeface="Calibri" panose="020F0502020204030204" pitchFamily="34" charset="0"/>
                <a:cs typeface="Times New Roman" panose="02020603050405020304" pitchFamily="18" charset="0"/>
              </a:rPr>
              <a:t>Type the issue in the Question box on the control panel to report it.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a:lnSpc>
                <a:spcPct val="107000"/>
              </a:lnSpc>
              <a:buFont typeface="Symbol" panose="05050102010706020507" pitchFamily="18" charset="2"/>
              <a:buChar char=""/>
              <a:tabLst>
                <a:tab pos="758403" algn="l"/>
              </a:tabLst>
            </a:pPr>
            <a:r>
              <a:rPr lang="en-US" sz="1000" dirty="0">
                <a:latin typeface="Calibri"/>
                <a:ea typeface="Calibri" panose="020F0502020204030204" pitchFamily="34" charset="0"/>
                <a:cs typeface="Calibri"/>
              </a:rPr>
              <a:t>Send an email to: manny@graph-code.com</a:t>
            </a:r>
            <a:endParaRPr lang="en-US" sz="900" dirty="0">
              <a:latin typeface="Calibri"/>
              <a:ea typeface="Calibri" panose="020F0502020204030204" pitchFamily="34" charset="0"/>
              <a:cs typeface="Calibri"/>
            </a:endParaRPr>
          </a:p>
          <a:p>
            <a:pPr marL="616203" lvl="1" indent="-237001">
              <a:lnSpc>
                <a:spcPct val="107000"/>
              </a:lnSpc>
              <a:buFont typeface="Symbol" panose="05050102010706020507" pitchFamily="18" charset="2"/>
              <a:buChar char=""/>
              <a:tabLst>
                <a:tab pos="758403" algn="l"/>
              </a:tabLst>
            </a:pPr>
            <a:r>
              <a:rPr lang="en-US" sz="1000" dirty="0">
                <a:latin typeface="Calibri" panose="020F0502020204030204" pitchFamily="34" charset="0"/>
                <a:ea typeface="Calibri" panose="020F0502020204030204" pitchFamily="34" charset="0"/>
                <a:cs typeface="Times New Roman" panose="02020603050405020304" pitchFamily="18" charset="0"/>
              </a:rPr>
              <a:t>Or call 786-352-4351</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284401" indent="-284401">
              <a:lnSpc>
                <a:spcPct val="107000"/>
              </a:lnSpc>
              <a:buFont typeface="Arial" panose="020B0604020202020204" pitchFamily="34" charset="0"/>
              <a:buChar char="•"/>
              <a:tabLst>
                <a:tab pos="379202" algn="l"/>
              </a:tabLst>
            </a:pPr>
            <a:r>
              <a:rPr lang="en-US" sz="1000" dirty="0">
                <a:latin typeface="Calibri" panose="020F0502020204030204" pitchFamily="34" charset="0"/>
                <a:ea typeface="Calibri" panose="020F0502020204030204" pitchFamily="34" charset="0"/>
                <a:cs typeface="Times New Roman" panose="02020603050405020304" pitchFamily="18" charset="0"/>
              </a:rPr>
              <a:t>Staff will do their best to assist you. </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758403">
              <a:defRPr/>
            </a:pPr>
            <a:fld id="{AEEC9AAC-B1C4-4D2C-91D0-85CFAF83A1B3}" type="slidenum">
              <a:rPr lang="en-US">
                <a:solidFill>
                  <a:prstClr val="black"/>
                </a:solidFill>
                <a:latin typeface="Calibri" panose="020F0502020204030204"/>
              </a:rPr>
              <a:pPr defTabSz="758403">
                <a:defRPr/>
              </a:pPr>
              <a:t>8</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D23499B6-DB31-46F8-966E-5BFED29A8823}"/>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0162AA72-22F6-4EB2-9B46-37D6448A3B56}"/>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2497050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7225" y="3313994"/>
            <a:ext cx="5257800" cy="2998376"/>
          </a:xfrm>
        </p:spPr>
        <p:txBody>
          <a:bodyPr/>
          <a:lstStyle/>
          <a:p>
            <a:pPr>
              <a:lnSpc>
                <a:spcPct val="110000"/>
              </a:lnSpc>
            </a:pPr>
            <a:r>
              <a:rPr lang="en-US" b="0" dirty="0"/>
              <a:t>(Lauren)</a:t>
            </a:r>
          </a:p>
          <a:p>
            <a:pPr>
              <a:lnSpc>
                <a:spcPct val="110000"/>
              </a:lnSpc>
            </a:pPr>
            <a:r>
              <a:rPr lang="en-US" b="0" dirty="0"/>
              <a:t>Slide 9</a:t>
            </a:r>
          </a:p>
          <a:p>
            <a:pPr>
              <a:lnSpc>
                <a:spcPct val="110000"/>
              </a:lnSpc>
            </a:pPr>
            <a:endParaRPr lang="en-US" b="1" dirty="0"/>
          </a:p>
          <a:p>
            <a:pPr marL="284401" indent="-284401">
              <a:lnSpc>
                <a:spcPct val="107000"/>
              </a:lnSpc>
              <a:buFont typeface="Arial" panose="020B0604020202020204" pitchFamily="34" charset="0"/>
              <a:buChar char="•"/>
              <a:tabLst>
                <a:tab pos="379202" algn="l"/>
              </a:tabLst>
            </a:pPr>
            <a:r>
              <a:rPr lang="en-US" sz="1000" dirty="0">
                <a:latin typeface="Calibri" panose="020F0502020204030204" pitchFamily="34" charset="0"/>
                <a:ea typeface="Calibri" panose="020F0502020204030204" pitchFamily="34" charset="0"/>
                <a:cs typeface="Times New Roman" panose="02020603050405020304" pitchFamily="18" charset="0"/>
              </a:rPr>
              <a:t>You may submit written comments and questions: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a:lnSpc>
                <a:spcPct val="107000"/>
              </a:lnSpc>
              <a:buFont typeface="Arial" panose="020B0604020202020204" pitchFamily="34" charset="0"/>
              <a:buChar char="•"/>
              <a:tabLst>
                <a:tab pos="758403" algn="l"/>
              </a:tabLst>
            </a:pPr>
            <a:r>
              <a:rPr lang="en-US" sz="1000" dirty="0">
                <a:latin typeface="Calibri" panose="020F0502020204030204" pitchFamily="34" charset="0"/>
                <a:ea typeface="Calibri" panose="020F0502020204030204" pitchFamily="34" charset="0"/>
                <a:cs typeface="Times New Roman" panose="02020603050405020304" pitchFamily="18" charset="0"/>
              </a:rPr>
              <a:t>Using the Question box on the </a:t>
            </a:r>
            <a:r>
              <a:rPr lang="en-US" sz="1000" dirty="0" err="1">
                <a:latin typeface="Calibri" panose="020F0502020204030204" pitchFamily="34" charset="0"/>
                <a:ea typeface="Calibri" panose="020F0502020204030204" pitchFamily="34" charset="0"/>
                <a:cs typeface="Times New Roman" panose="02020603050405020304" pitchFamily="18" charset="0"/>
              </a:rPr>
              <a:t>GoToWebinar</a:t>
            </a:r>
            <a:r>
              <a:rPr lang="en-US" sz="1000" dirty="0">
                <a:latin typeface="Calibri" panose="020F0502020204030204" pitchFamily="34" charset="0"/>
                <a:ea typeface="Calibri" panose="020F0502020204030204" pitchFamily="34" charset="0"/>
                <a:cs typeface="Times New Roman" panose="02020603050405020304" pitchFamily="18" charset="0"/>
              </a:rPr>
              <a:t> Control Panel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defTabSz="758403">
              <a:lnSpc>
                <a:spcPct val="107000"/>
              </a:lnSpc>
              <a:buFont typeface="Arial" panose="020B0604020202020204" pitchFamily="34" charset="0"/>
              <a:buChar char="•"/>
              <a:tabLst>
                <a:tab pos="758403" algn="l"/>
              </a:tabLst>
              <a:defRPr/>
            </a:pPr>
            <a:r>
              <a:rPr lang="en-US" sz="1000" dirty="0">
                <a:latin typeface="Calibri"/>
                <a:ea typeface="Calibri" panose="020F0502020204030204" pitchFamily="34" charset="0"/>
                <a:cs typeface="Calibri"/>
              </a:rPr>
              <a:t>Online on the project website at: </a:t>
            </a:r>
          </a:p>
          <a:p>
            <a:pPr marL="616203" lvl="1" indent="-237001" defTabSz="758403">
              <a:lnSpc>
                <a:spcPct val="107000"/>
              </a:lnSpc>
              <a:buFont typeface="Arial" panose="020B0604020202020204" pitchFamily="34" charset="0"/>
              <a:buChar char="•"/>
              <a:tabLst>
                <a:tab pos="758403" algn="l"/>
              </a:tabLst>
              <a:defRPr/>
            </a:pPr>
            <a:r>
              <a:rPr lang="en-US" sz="1000" dirty="0">
                <a:latin typeface="Calibri" panose="020F0502020204030204" pitchFamily="34" charset="0"/>
                <a:ea typeface="Calibri" panose="020F0502020204030204" pitchFamily="34" charset="0"/>
                <a:cs typeface="Times New Roman" panose="02020603050405020304" pitchFamily="18" charset="0"/>
              </a:rPr>
              <a:t>You can also email or mail your comments and questions to the project manager directly.</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a:lnSpc>
                <a:spcPct val="107000"/>
              </a:lnSpc>
              <a:buFont typeface="Arial" panose="020B0604020202020204" pitchFamily="34" charset="0"/>
              <a:buChar char="•"/>
              <a:tabLst>
                <a:tab pos="758403" algn="l"/>
              </a:tabLst>
            </a:pPr>
            <a:r>
              <a:rPr lang="en-US" sz="1000" dirty="0">
                <a:latin typeface="Calibri" panose="020F0502020204030204" pitchFamily="34" charset="0"/>
                <a:ea typeface="Calibri" panose="020F0502020204030204" pitchFamily="34" charset="0"/>
                <a:cs typeface="Times New Roman" panose="02020603050405020304" pitchFamily="18" charset="0"/>
              </a:rPr>
              <a:t>The project manager’s contact information will be spelled out towards the end of the presentation for the benefit of our listen-only attendees.</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marL="616203" lvl="1" indent="-237001">
              <a:lnSpc>
                <a:spcPct val="107000"/>
              </a:lnSpc>
              <a:buFont typeface="Arial" panose="020B0604020202020204" pitchFamily="34" charset="0"/>
              <a:buChar char="•"/>
              <a:tabLst>
                <a:tab pos="758403" algn="l"/>
              </a:tabLst>
            </a:pPr>
            <a:r>
              <a:rPr lang="en-US" sz="1000" dirty="0">
                <a:latin typeface="Calibri" panose="020F0502020204030204" pitchFamily="34" charset="0"/>
                <a:ea typeface="Calibri" panose="020F0502020204030204" pitchFamily="34" charset="0"/>
                <a:cs typeface="Times New Roman" panose="02020603050405020304" pitchFamily="18" charset="0"/>
              </a:rPr>
              <a:t>The contact information is also available on the public meeting</a:t>
            </a:r>
            <a:r>
              <a:rPr lang="en-US" sz="1000" b="1"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rPr>
              <a:t>notification that you may have received by mail.</a:t>
            </a:r>
            <a:endParaRPr lang="en-US" sz="9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en-US" b="1" dirty="0"/>
          </a:p>
        </p:txBody>
      </p:sp>
      <p:sp>
        <p:nvSpPr>
          <p:cNvPr id="4" name="Slide Number Placeholder 3"/>
          <p:cNvSpPr>
            <a:spLocks noGrp="1"/>
          </p:cNvSpPr>
          <p:nvPr>
            <p:ph type="sldNum" sz="quarter" idx="5"/>
          </p:nvPr>
        </p:nvSpPr>
        <p:spPr/>
        <p:txBody>
          <a:bodyPr/>
          <a:lstStyle/>
          <a:p>
            <a:pPr defTabSz="758403">
              <a:defRPr/>
            </a:pPr>
            <a:fld id="{AEEC9AAC-B1C4-4D2C-91D0-85CFAF83A1B3}" type="slidenum">
              <a:rPr lang="en-US">
                <a:solidFill>
                  <a:prstClr val="black"/>
                </a:solidFill>
                <a:latin typeface="Calibri" panose="020F0502020204030204"/>
              </a:rPr>
              <a:pPr defTabSz="758403">
                <a:defRPr/>
              </a:pPr>
              <a:t>9</a:t>
            </a:fld>
            <a:endParaRPr lang="en-US">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F7CA09B6-2EEA-42C5-AC38-0511B09F9390}"/>
              </a:ext>
            </a:extLst>
          </p:cNvPr>
          <p:cNvSpPr>
            <a:spLocks noGrp="1"/>
          </p:cNvSpPr>
          <p:nvPr>
            <p:ph type="hdr" sz="quarter"/>
          </p:nvPr>
        </p:nvSpPr>
        <p:spPr/>
        <p:txBody>
          <a:bodyPr/>
          <a:lstStyle/>
          <a:p>
            <a:r>
              <a:rPr lang="en-US"/>
              <a:t>Sample Slides and Scripts</a:t>
            </a:r>
          </a:p>
        </p:txBody>
      </p:sp>
      <p:sp>
        <p:nvSpPr>
          <p:cNvPr id="6" name="Footer Placeholder 5">
            <a:extLst>
              <a:ext uri="{FF2B5EF4-FFF2-40B4-BE49-F238E27FC236}">
                <a16:creationId xmlns:a16="http://schemas.microsoft.com/office/drawing/2014/main" id="{CDA8EFB5-C4BE-4F2D-89EB-9A529419649A}"/>
              </a:ext>
            </a:extLst>
          </p:cNvPr>
          <p:cNvSpPr>
            <a:spLocks noGrp="1"/>
          </p:cNvSpPr>
          <p:nvPr>
            <p:ph type="ftr" sz="quarter" idx="4"/>
          </p:nvPr>
        </p:nvSpPr>
        <p:spPr/>
        <p:txBody>
          <a:bodyPr/>
          <a:lstStyle/>
          <a:p>
            <a:r>
              <a:rPr lang="en-US"/>
              <a:t>Hybrid/Virtual Public Meetings/Hearings</a:t>
            </a:r>
          </a:p>
        </p:txBody>
      </p:sp>
    </p:spTree>
    <p:extLst>
      <p:ext uri="{BB962C8B-B14F-4D97-AF65-F5344CB8AC3E}">
        <p14:creationId xmlns:p14="http://schemas.microsoft.com/office/powerpoint/2010/main" val="427740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1"/>
            <a:ext cx="12192000" cy="1371600"/>
          </a:xfrm>
          <a:prstGeom prst="rect">
            <a:avLst/>
          </a:prstGeom>
          <a:solidFill>
            <a:schemeClr val="bg1">
              <a:lumMod val="85000"/>
            </a:schemeClr>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325883"/>
            <a:ext cx="12192000" cy="45719"/>
          </a:xfrm>
          <a:prstGeom prst="rect">
            <a:avLst/>
          </a:prstGeom>
          <a:solidFill>
            <a:srgbClr val="0054A8"/>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sp>
        <p:nvSpPr>
          <p:cNvPr id="2" name="Title 1"/>
          <p:cNvSpPr>
            <a:spLocks noGrp="1"/>
          </p:cNvSpPr>
          <p:nvPr userDrawn="1">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userDrawn="1">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userDrawn="1">
            <p:ph type="dt" sz="half" idx="10"/>
          </p:nvPr>
        </p:nvSpPr>
        <p:spPr>
          <a:effectLst/>
        </p:spPr>
        <p:txBody>
          <a:bodyPr/>
          <a:lstStyle/>
          <a:p>
            <a:endParaRPr lang="en-US"/>
          </a:p>
        </p:txBody>
      </p:sp>
      <p:sp>
        <p:nvSpPr>
          <p:cNvPr id="5" name="Footer Placeholder 4"/>
          <p:cNvSpPr>
            <a:spLocks noGrp="1"/>
          </p:cNvSpPr>
          <p:nvPr userDrawn="1">
            <p:ph type="ftr" sz="quarter" idx="11"/>
          </p:nvPr>
        </p:nvSpPr>
        <p:spPr>
          <a:effectLst/>
        </p:spPr>
        <p:txBody>
          <a:bodyPr/>
          <a:lstStyle/>
          <a:p>
            <a:endParaRPr lang="en-US"/>
          </a:p>
        </p:txBody>
      </p:sp>
      <p:sp>
        <p:nvSpPr>
          <p:cNvPr id="6" name="Slide Number Placeholder 5"/>
          <p:cNvSpPr>
            <a:spLocks noGrp="1"/>
          </p:cNvSpPr>
          <p:nvPr userDrawn="1">
            <p:ph type="sldNum" sz="quarter" idx="12"/>
          </p:nvPr>
        </p:nvSpPr>
        <p:spPr>
          <a:effectLst/>
        </p:spPr>
        <p:txBody>
          <a:bodyPr/>
          <a:lstStyle/>
          <a:p>
            <a:fld id="{ADC5BE26-424E-4201-A0A6-D8E3FEBF9929}" type="slidenum">
              <a:rPr lang="en-US" smtClean="0"/>
              <a:pPr/>
              <a:t>‹#›</a:t>
            </a:fld>
            <a:endParaRPr lang="en-US"/>
          </a:p>
        </p:txBody>
      </p:sp>
      <p:sp>
        <p:nvSpPr>
          <p:cNvPr id="7" name="TextBox 6"/>
          <p:cNvSpPr txBox="1"/>
          <p:nvPr userDrawn="1"/>
        </p:nvSpPr>
        <p:spPr>
          <a:xfrm>
            <a:off x="2946400" y="228600"/>
            <a:ext cx="7721600" cy="400110"/>
          </a:xfrm>
          <a:prstGeom prst="rect">
            <a:avLst/>
          </a:prstGeom>
          <a:noFill/>
          <a:effectLst/>
        </p:spPr>
        <p:txBody>
          <a:bodyPr wrap="square" rtlCol="0">
            <a:spAutoFit/>
          </a:bodyPr>
          <a:lstStyle/>
          <a:p>
            <a:r>
              <a:rPr lang="en-US" sz="2000" b="1">
                <a:solidFill>
                  <a:srgbClr val="1F4283"/>
                </a:solidFill>
              </a:rPr>
              <a:t>Florida Department of</a:t>
            </a:r>
          </a:p>
        </p:txBody>
      </p:sp>
      <p:sp>
        <p:nvSpPr>
          <p:cNvPr id="8" name="Rectangle 7"/>
          <p:cNvSpPr/>
          <p:nvPr userDrawn="1"/>
        </p:nvSpPr>
        <p:spPr>
          <a:xfrm>
            <a:off x="0" y="6629400"/>
            <a:ext cx="12192000" cy="228600"/>
          </a:xfrm>
          <a:prstGeom prst="rect">
            <a:avLst/>
          </a:prstGeom>
          <a:solidFill>
            <a:srgbClr val="1F42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Box 8"/>
          <p:cNvSpPr txBox="1"/>
          <p:nvPr userDrawn="1"/>
        </p:nvSpPr>
        <p:spPr>
          <a:xfrm>
            <a:off x="2946400" y="476310"/>
            <a:ext cx="7721600" cy="523220"/>
          </a:xfrm>
          <a:prstGeom prst="rect">
            <a:avLst/>
          </a:prstGeom>
          <a:noFill/>
          <a:ln>
            <a:noFill/>
          </a:ln>
          <a:effectLst/>
        </p:spPr>
        <p:txBody>
          <a:bodyPr wrap="square" rtlCol="0">
            <a:spAutoFit/>
          </a:bodyPr>
          <a:lstStyle/>
          <a:p>
            <a:r>
              <a:rPr lang="en-US" sz="2800" b="1">
                <a:solidFill>
                  <a:srgbClr val="1F4283"/>
                </a:solidFill>
              </a:rPr>
              <a:t>TRANSPORTATION</a:t>
            </a:r>
          </a:p>
        </p:txBody>
      </p:sp>
      <p:sp>
        <p:nvSpPr>
          <p:cNvPr id="10" name="Rectangle 9"/>
          <p:cNvSpPr/>
          <p:nvPr userDrawn="1"/>
        </p:nvSpPr>
        <p:spPr>
          <a:xfrm>
            <a:off x="0" y="1159445"/>
            <a:ext cx="12192000" cy="141029"/>
          </a:xfrm>
          <a:prstGeom prst="rect">
            <a:avLst/>
          </a:prstGeom>
          <a:solidFill>
            <a:srgbClr val="1F42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0" y="6531685"/>
            <a:ext cx="12192000" cy="45719"/>
          </a:xfrm>
          <a:prstGeom prst="rect">
            <a:avLst/>
          </a:prstGeom>
          <a:solidFill>
            <a:srgbClr val="0054A8"/>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lvl="0" algn="ctr"/>
            <a:endParaRPr lang="en-US" sz="18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0349" y="166133"/>
            <a:ext cx="2480584" cy="930219"/>
          </a:xfrm>
          <a:prstGeom prst="rect">
            <a:avLst/>
          </a:prstGeom>
        </p:spPr>
      </p:pic>
      <p:grpSp>
        <p:nvGrpSpPr>
          <p:cNvPr id="18" name="Group 17"/>
          <p:cNvGrpSpPr/>
          <p:nvPr userDrawn="1"/>
        </p:nvGrpSpPr>
        <p:grpSpPr>
          <a:xfrm>
            <a:off x="7014424" y="6183556"/>
            <a:ext cx="5177576" cy="674444"/>
            <a:chOff x="5257800" y="6161597"/>
            <a:chExt cx="3883182" cy="674444"/>
          </a:xfrm>
        </p:grpSpPr>
        <p:sp>
          <p:nvSpPr>
            <p:cNvPr id="19" name="Rectangle 26"/>
            <p:cNvSpPr/>
            <p:nvPr userDrawn="1"/>
          </p:nvSpPr>
          <p:spPr>
            <a:xfrm>
              <a:off x="5786937" y="6173563"/>
              <a:ext cx="3354045" cy="662478"/>
            </a:xfrm>
            <a:custGeom>
              <a:avLst/>
              <a:gdLst>
                <a:gd name="connsiteX0" fmla="*/ 0 w 3354045"/>
                <a:gd name="connsiteY0" fmla="*/ 0 h 482611"/>
                <a:gd name="connsiteX1" fmla="*/ 3354045 w 3354045"/>
                <a:gd name="connsiteY1" fmla="*/ 0 h 482611"/>
                <a:gd name="connsiteX2" fmla="*/ 3354045 w 3354045"/>
                <a:gd name="connsiteY2" fmla="*/ 482611 h 482611"/>
                <a:gd name="connsiteX3" fmla="*/ 0 w 3354045"/>
                <a:gd name="connsiteY3" fmla="*/ 482611 h 482611"/>
                <a:gd name="connsiteX4" fmla="*/ 0 w 3354045"/>
                <a:gd name="connsiteY4" fmla="*/ 0 h 482611"/>
                <a:gd name="connsiteX0" fmla="*/ 479581 w 3354045"/>
                <a:gd name="connsiteY0" fmla="*/ 108705 h 482611"/>
                <a:gd name="connsiteX1" fmla="*/ 3354045 w 3354045"/>
                <a:gd name="connsiteY1" fmla="*/ 0 h 482611"/>
                <a:gd name="connsiteX2" fmla="*/ 3354045 w 3354045"/>
                <a:gd name="connsiteY2" fmla="*/ 482611 h 482611"/>
                <a:gd name="connsiteX3" fmla="*/ 0 w 3354045"/>
                <a:gd name="connsiteY3" fmla="*/ 482611 h 482611"/>
                <a:gd name="connsiteX4" fmla="*/ 479581 w 3354045"/>
                <a:gd name="connsiteY4" fmla="*/ 108705 h 482611"/>
                <a:gd name="connsiteX0" fmla="*/ 479581 w 3354045"/>
                <a:gd name="connsiteY0" fmla="*/ 238874 h 612780"/>
                <a:gd name="connsiteX1" fmla="*/ 3354045 w 3354045"/>
                <a:gd name="connsiteY1" fmla="*/ 130169 h 612780"/>
                <a:gd name="connsiteX2" fmla="*/ 3354045 w 3354045"/>
                <a:gd name="connsiteY2" fmla="*/ 612780 h 612780"/>
                <a:gd name="connsiteX3" fmla="*/ 0 w 3354045"/>
                <a:gd name="connsiteY3" fmla="*/ 612780 h 612780"/>
                <a:gd name="connsiteX4" fmla="*/ 479581 w 3354045"/>
                <a:gd name="connsiteY4" fmla="*/ 238874 h 612780"/>
                <a:gd name="connsiteX0" fmla="*/ 479581 w 3354045"/>
                <a:gd name="connsiteY0" fmla="*/ 288572 h 662478"/>
                <a:gd name="connsiteX1" fmla="*/ 3354045 w 3354045"/>
                <a:gd name="connsiteY1" fmla="*/ 179867 h 662478"/>
                <a:gd name="connsiteX2" fmla="*/ 3354045 w 3354045"/>
                <a:gd name="connsiteY2" fmla="*/ 662478 h 662478"/>
                <a:gd name="connsiteX3" fmla="*/ 0 w 3354045"/>
                <a:gd name="connsiteY3" fmla="*/ 662478 h 662478"/>
                <a:gd name="connsiteX4" fmla="*/ 479581 w 3354045"/>
                <a:gd name="connsiteY4" fmla="*/ 288572 h 66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045" h="662478">
                  <a:moveTo>
                    <a:pt x="479581" y="288572"/>
                  </a:moveTo>
                  <a:cubicBezTo>
                    <a:pt x="2144318" y="-198469"/>
                    <a:pt x="2808329" y="49847"/>
                    <a:pt x="3354045" y="179867"/>
                  </a:cubicBezTo>
                  <a:lnTo>
                    <a:pt x="3354045" y="662478"/>
                  </a:lnTo>
                  <a:lnTo>
                    <a:pt x="0" y="662478"/>
                  </a:lnTo>
                  <a:lnTo>
                    <a:pt x="479581" y="288572"/>
                  </a:lnTo>
                  <a:close/>
                </a:path>
              </a:pathLst>
            </a:custGeom>
            <a:solidFill>
              <a:srgbClr val="1F42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20" name="Freeform 9"/>
            <p:cNvSpPr>
              <a:spLocks/>
            </p:cNvSpPr>
            <p:nvPr userDrawn="1"/>
          </p:nvSpPr>
          <p:spPr bwMode="auto">
            <a:xfrm>
              <a:off x="5257800" y="6161597"/>
              <a:ext cx="3883182" cy="674444"/>
            </a:xfrm>
            <a:custGeom>
              <a:avLst/>
              <a:gdLst>
                <a:gd name="T0" fmla="*/ 2399 w 3438"/>
                <a:gd name="T1" fmla="*/ 3 h 501"/>
                <a:gd name="T2" fmla="*/ 2753 w 3438"/>
                <a:gd name="T3" fmla="*/ 24 h 501"/>
                <a:gd name="T4" fmla="*/ 3100 w 3438"/>
                <a:gd name="T5" fmla="*/ 71 h 501"/>
                <a:gd name="T6" fmla="*/ 3438 w 3438"/>
                <a:gd name="T7" fmla="*/ 142 h 501"/>
                <a:gd name="T8" fmla="*/ 3146 w 3438"/>
                <a:gd name="T9" fmla="*/ 113 h 501"/>
                <a:gd name="T10" fmla="*/ 2850 w 3438"/>
                <a:gd name="T11" fmla="*/ 108 h 501"/>
                <a:gd name="T12" fmla="*/ 2553 w 3438"/>
                <a:gd name="T13" fmla="*/ 126 h 501"/>
                <a:gd name="T14" fmla="*/ 2262 w 3438"/>
                <a:gd name="T15" fmla="*/ 165 h 501"/>
                <a:gd name="T16" fmla="*/ 1979 w 3438"/>
                <a:gd name="T17" fmla="*/ 224 h 501"/>
                <a:gd name="T18" fmla="*/ 1709 w 3438"/>
                <a:gd name="T19" fmla="*/ 302 h 501"/>
                <a:gd name="T20" fmla="*/ 1457 w 3438"/>
                <a:gd name="T21" fmla="*/ 394 h 501"/>
                <a:gd name="T22" fmla="*/ 1227 w 3438"/>
                <a:gd name="T23" fmla="*/ 501 h 501"/>
                <a:gd name="T24" fmla="*/ 820 w 3438"/>
                <a:gd name="T25" fmla="*/ 449 h 501"/>
                <a:gd name="T26" fmla="*/ 1023 w 3438"/>
                <a:gd name="T27" fmla="*/ 358 h 501"/>
                <a:gd name="T28" fmla="*/ 1228 w 3438"/>
                <a:gd name="T29" fmla="*/ 283 h 501"/>
                <a:gd name="T30" fmla="*/ 1432 w 3438"/>
                <a:gd name="T31" fmla="*/ 222 h 501"/>
                <a:gd name="T32" fmla="*/ 1633 w 3438"/>
                <a:gd name="T33" fmla="*/ 173 h 501"/>
                <a:gd name="T34" fmla="*/ 1823 w 3438"/>
                <a:gd name="T35" fmla="*/ 135 h 501"/>
                <a:gd name="T36" fmla="*/ 2003 w 3438"/>
                <a:gd name="T37" fmla="*/ 108 h 501"/>
                <a:gd name="T38" fmla="*/ 2164 w 3438"/>
                <a:gd name="T39" fmla="*/ 88 h 501"/>
                <a:gd name="T40" fmla="*/ 2305 w 3438"/>
                <a:gd name="T41" fmla="*/ 75 h 501"/>
                <a:gd name="T42" fmla="*/ 2422 w 3438"/>
                <a:gd name="T43" fmla="*/ 67 h 501"/>
                <a:gd name="T44" fmla="*/ 2511 w 3438"/>
                <a:gd name="T45" fmla="*/ 63 h 501"/>
                <a:gd name="T46" fmla="*/ 2568 w 3438"/>
                <a:gd name="T47" fmla="*/ 62 h 501"/>
                <a:gd name="T48" fmla="*/ 2587 w 3438"/>
                <a:gd name="T49" fmla="*/ 62 h 501"/>
                <a:gd name="T50" fmla="*/ 2393 w 3438"/>
                <a:gd name="T51" fmla="*/ 50 h 501"/>
                <a:gd name="T52" fmla="*/ 2182 w 3438"/>
                <a:gd name="T53" fmla="*/ 54 h 501"/>
                <a:gd name="T54" fmla="*/ 1959 w 3438"/>
                <a:gd name="T55" fmla="*/ 72 h 501"/>
                <a:gd name="T56" fmla="*/ 1729 w 3438"/>
                <a:gd name="T57" fmla="*/ 104 h 501"/>
                <a:gd name="T58" fmla="*/ 1497 w 3438"/>
                <a:gd name="T59" fmla="*/ 147 h 501"/>
                <a:gd name="T60" fmla="*/ 1269 w 3438"/>
                <a:gd name="T61" fmla="*/ 201 h 501"/>
                <a:gd name="T62" fmla="*/ 1047 w 3438"/>
                <a:gd name="T63" fmla="*/ 265 h 501"/>
                <a:gd name="T64" fmla="*/ 840 w 3438"/>
                <a:gd name="T65" fmla="*/ 337 h 501"/>
                <a:gd name="T66" fmla="*/ 651 w 3438"/>
                <a:gd name="T67" fmla="*/ 416 h 501"/>
                <a:gd name="T68" fmla="*/ 486 w 3438"/>
                <a:gd name="T69" fmla="*/ 501 h 501"/>
                <a:gd name="T70" fmla="*/ 153 w 3438"/>
                <a:gd name="T71" fmla="*/ 429 h 501"/>
                <a:gd name="T72" fmla="*/ 473 w 3438"/>
                <a:gd name="T73" fmla="*/ 300 h 501"/>
                <a:gd name="T74" fmla="*/ 807 w 3438"/>
                <a:gd name="T75" fmla="*/ 196 h 501"/>
                <a:gd name="T76" fmla="*/ 1152 w 3438"/>
                <a:gd name="T77" fmla="*/ 112 h 501"/>
                <a:gd name="T78" fmla="*/ 1505 w 3438"/>
                <a:gd name="T79" fmla="*/ 51 h 501"/>
                <a:gd name="T80" fmla="*/ 1861 w 3438"/>
                <a:gd name="T81" fmla="*/ 15 h 501"/>
                <a:gd name="T82" fmla="*/ 2219 w 3438"/>
                <a:gd name="T83"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38" h="501">
                  <a:moveTo>
                    <a:pt x="2219" y="0"/>
                  </a:moveTo>
                  <a:lnTo>
                    <a:pt x="2399" y="3"/>
                  </a:lnTo>
                  <a:lnTo>
                    <a:pt x="2576" y="11"/>
                  </a:lnTo>
                  <a:lnTo>
                    <a:pt x="2753" y="24"/>
                  </a:lnTo>
                  <a:lnTo>
                    <a:pt x="2927" y="45"/>
                  </a:lnTo>
                  <a:lnTo>
                    <a:pt x="3100" y="71"/>
                  </a:lnTo>
                  <a:lnTo>
                    <a:pt x="3270" y="103"/>
                  </a:lnTo>
                  <a:lnTo>
                    <a:pt x="3438" y="142"/>
                  </a:lnTo>
                  <a:lnTo>
                    <a:pt x="3293" y="123"/>
                  </a:lnTo>
                  <a:lnTo>
                    <a:pt x="3146" y="113"/>
                  </a:lnTo>
                  <a:lnTo>
                    <a:pt x="2999" y="108"/>
                  </a:lnTo>
                  <a:lnTo>
                    <a:pt x="2850" y="108"/>
                  </a:lnTo>
                  <a:lnTo>
                    <a:pt x="2701" y="114"/>
                  </a:lnTo>
                  <a:lnTo>
                    <a:pt x="2553" y="126"/>
                  </a:lnTo>
                  <a:lnTo>
                    <a:pt x="2406" y="143"/>
                  </a:lnTo>
                  <a:lnTo>
                    <a:pt x="2262" y="165"/>
                  </a:lnTo>
                  <a:lnTo>
                    <a:pt x="2119" y="193"/>
                  </a:lnTo>
                  <a:lnTo>
                    <a:pt x="1979" y="224"/>
                  </a:lnTo>
                  <a:lnTo>
                    <a:pt x="1843" y="261"/>
                  </a:lnTo>
                  <a:lnTo>
                    <a:pt x="1709" y="302"/>
                  </a:lnTo>
                  <a:lnTo>
                    <a:pt x="1581" y="346"/>
                  </a:lnTo>
                  <a:lnTo>
                    <a:pt x="1457" y="394"/>
                  </a:lnTo>
                  <a:lnTo>
                    <a:pt x="1338" y="446"/>
                  </a:lnTo>
                  <a:lnTo>
                    <a:pt x="1227" y="501"/>
                  </a:lnTo>
                  <a:lnTo>
                    <a:pt x="722" y="501"/>
                  </a:lnTo>
                  <a:lnTo>
                    <a:pt x="820" y="449"/>
                  </a:lnTo>
                  <a:lnTo>
                    <a:pt x="921" y="401"/>
                  </a:lnTo>
                  <a:lnTo>
                    <a:pt x="1023" y="358"/>
                  </a:lnTo>
                  <a:lnTo>
                    <a:pt x="1126" y="319"/>
                  </a:lnTo>
                  <a:lnTo>
                    <a:pt x="1228" y="283"/>
                  </a:lnTo>
                  <a:lnTo>
                    <a:pt x="1331" y="251"/>
                  </a:lnTo>
                  <a:lnTo>
                    <a:pt x="1432" y="222"/>
                  </a:lnTo>
                  <a:lnTo>
                    <a:pt x="1533" y="196"/>
                  </a:lnTo>
                  <a:lnTo>
                    <a:pt x="1633" y="173"/>
                  </a:lnTo>
                  <a:lnTo>
                    <a:pt x="1730" y="152"/>
                  </a:lnTo>
                  <a:lnTo>
                    <a:pt x="1823" y="135"/>
                  </a:lnTo>
                  <a:lnTo>
                    <a:pt x="1915" y="120"/>
                  </a:lnTo>
                  <a:lnTo>
                    <a:pt x="2003" y="108"/>
                  </a:lnTo>
                  <a:lnTo>
                    <a:pt x="2085" y="96"/>
                  </a:lnTo>
                  <a:lnTo>
                    <a:pt x="2164" y="88"/>
                  </a:lnTo>
                  <a:lnTo>
                    <a:pt x="2237" y="80"/>
                  </a:lnTo>
                  <a:lnTo>
                    <a:pt x="2305" y="75"/>
                  </a:lnTo>
                  <a:lnTo>
                    <a:pt x="2367" y="70"/>
                  </a:lnTo>
                  <a:lnTo>
                    <a:pt x="2422" y="67"/>
                  </a:lnTo>
                  <a:lnTo>
                    <a:pt x="2471" y="64"/>
                  </a:lnTo>
                  <a:lnTo>
                    <a:pt x="2511" y="63"/>
                  </a:lnTo>
                  <a:lnTo>
                    <a:pt x="2544" y="63"/>
                  </a:lnTo>
                  <a:lnTo>
                    <a:pt x="2568" y="62"/>
                  </a:lnTo>
                  <a:lnTo>
                    <a:pt x="2582" y="62"/>
                  </a:lnTo>
                  <a:lnTo>
                    <a:pt x="2587" y="62"/>
                  </a:lnTo>
                  <a:lnTo>
                    <a:pt x="2493" y="54"/>
                  </a:lnTo>
                  <a:lnTo>
                    <a:pt x="2393" y="50"/>
                  </a:lnTo>
                  <a:lnTo>
                    <a:pt x="2290" y="50"/>
                  </a:lnTo>
                  <a:lnTo>
                    <a:pt x="2182" y="54"/>
                  </a:lnTo>
                  <a:lnTo>
                    <a:pt x="2072" y="62"/>
                  </a:lnTo>
                  <a:lnTo>
                    <a:pt x="1959" y="72"/>
                  </a:lnTo>
                  <a:lnTo>
                    <a:pt x="1845" y="87"/>
                  </a:lnTo>
                  <a:lnTo>
                    <a:pt x="1729" y="104"/>
                  </a:lnTo>
                  <a:lnTo>
                    <a:pt x="1613" y="123"/>
                  </a:lnTo>
                  <a:lnTo>
                    <a:pt x="1497" y="147"/>
                  </a:lnTo>
                  <a:lnTo>
                    <a:pt x="1381" y="172"/>
                  </a:lnTo>
                  <a:lnTo>
                    <a:pt x="1269" y="201"/>
                  </a:lnTo>
                  <a:lnTo>
                    <a:pt x="1156" y="231"/>
                  </a:lnTo>
                  <a:lnTo>
                    <a:pt x="1047" y="265"/>
                  </a:lnTo>
                  <a:lnTo>
                    <a:pt x="942" y="299"/>
                  </a:lnTo>
                  <a:lnTo>
                    <a:pt x="840" y="337"/>
                  </a:lnTo>
                  <a:lnTo>
                    <a:pt x="743" y="375"/>
                  </a:lnTo>
                  <a:lnTo>
                    <a:pt x="651" y="416"/>
                  </a:lnTo>
                  <a:lnTo>
                    <a:pt x="566" y="458"/>
                  </a:lnTo>
                  <a:lnTo>
                    <a:pt x="486" y="501"/>
                  </a:lnTo>
                  <a:lnTo>
                    <a:pt x="0" y="501"/>
                  </a:lnTo>
                  <a:lnTo>
                    <a:pt x="153" y="429"/>
                  </a:lnTo>
                  <a:lnTo>
                    <a:pt x="312" y="362"/>
                  </a:lnTo>
                  <a:lnTo>
                    <a:pt x="473" y="300"/>
                  </a:lnTo>
                  <a:lnTo>
                    <a:pt x="639" y="245"/>
                  </a:lnTo>
                  <a:lnTo>
                    <a:pt x="807" y="196"/>
                  </a:lnTo>
                  <a:lnTo>
                    <a:pt x="979" y="151"/>
                  </a:lnTo>
                  <a:lnTo>
                    <a:pt x="1152" y="112"/>
                  </a:lnTo>
                  <a:lnTo>
                    <a:pt x="1328" y="79"/>
                  </a:lnTo>
                  <a:lnTo>
                    <a:pt x="1505" y="51"/>
                  </a:lnTo>
                  <a:lnTo>
                    <a:pt x="1683" y="30"/>
                  </a:lnTo>
                  <a:lnTo>
                    <a:pt x="1861" y="15"/>
                  </a:lnTo>
                  <a:lnTo>
                    <a:pt x="2041" y="4"/>
                  </a:lnTo>
                  <a:lnTo>
                    <a:pt x="2219" y="0"/>
                  </a:lnTo>
                  <a:close/>
                </a:path>
              </a:pathLst>
            </a:custGeom>
            <a:solidFill>
              <a:srgbClr val="D718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ondary Slide - Chart">
    <p:spTree>
      <p:nvGrpSpPr>
        <p:cNvPr id="1" name=""/>
        <p:cNvGrpSpPr/>
        <p:nvPr/>
      </p:nvGrpSpPr>
      <p:grpSpPr>
        <a:xfrm>
          <a:off x="0" y="0"/>
          <a:ext cx="0" cy="0"/>
          <a:chOff x="0" y="0"/>
          <a:chExt cx="0" cy="0"/>
        </a:xfrm>
      </p:grpSpPr>
      <p:sp>
        <p:nvSpPr>
          <p:cNvPr id="3" name="Chart Placeholder 2"/>
          <p:cNvSpPr>
            <a:spLocks noGrp="1"/>
          </p:cNvSpPr>
          <p:nvPr>
            <p:ph type="chart" sz="quarter" idx="10"/>
          </p:nvPr>
        </p:nvSpPr>
        <p:spPr>
          <a:xfrm>
            <a:off x="1219200" y="1371600"/>
            <a:ext cx="10566400" cy="4724400"/>
          </a:xfrm>
          <a:prstGeom prst="rect">
            <a:avLst/>
          </a:prstGeom>
        </p:spPr>
        <p:txBody>
          <a:bodyPr/>
          <a:lstStyle/>
          <a:p>
            <a:endParaRPr lang="en-US"/>
          </a:p>
        </p:txBody>
      </p:sp>
      <p:sp>
        <p:nvSpPr>
          <p:cNvPr id="6" name="Title 1">
            <a:extLst>
              <a:ext uri="{FF2B5EF4-FFF2-40B4-BE49-F238E27FC236}">
                <a16:creationId xmlns:a16="http://schemas.microsoft.com/office/drawing/2014/main" id="{2531F56B-FEB3-4E96-87AC-983B8F4358CE}"/>
              </a:ext>
            </a:extLst>
          </p:cNvPr>
          <p:cNvSpPr>
            <a:spLocks noGrp="1"/>
          </p:cNvSpPr>
          <p:nvPr>
            <p:ph type="title" hasCustomPrompt="1"/>
          </p:nvPr>
        </p:nvSpPr>
        <p:spPr>
          <a:xfrm>
            <a:off x="1219200" y="685800"/>
            <a:ext cx="10566400" cy="533400"/>
          </a:xfrm>
          <a:prstGeom prst="rect">
            <a:avLst/>
          </a:prstGeom>
        </p:spPr>
        <p:txBody>
          <a:bodyPr/>
          <a:lstStyle>
            <a:lvl1pPr>
              <a:defRPr>
                <a:solidFill>
                  <a:schemeClr val="tx1"/>
                </a:solidFill>
              </a:defRPr>
            </a:lvl1pPr>
          </a:lstStyle>
          <a:p>
            <a:r>
              <a:rPr lang="en-US"/>
              <a:t>Slide Title</a:t>
            </a:r>
          </a:p>
        </p:txBody>
      </p:sp>
    </p:spTree>
    <p:extLst>
      <p:ext uri="{BB962C8B-B14F-4D97-AF65-F5344CB8AC3E}">
        <p14:creationId xmlns:p14="http://schemas.microsoft.com/office/powerpoint/2010/main" val="1007690615"/>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lvl1pPr>
              <a:defRPr sz="3600" b="1">
                <a:solidFill>
                  <a:srgbClr val="1F4284"/>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C5BE26-424E-4201-A0A6-D8E3FEBF9929}"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1"/>
            <a:ext cx="12192000" cy="807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C5BE26-424E-4201-A0A6-D8E3FEBF9929}" type="slidenum">
              <a:rPr lang="en-US" smtClean="0"/>
              <a:pPr/>
              <a:t>‹#›</a:t>
            </a:fld>
            <a:endParaRPr lang="en-US"/>
          </a:p>
        </p:txBody>
      </p:sp>
      <p:sp>
        <p:nvSpPr>
          <p:cNvPr id="7" name="Rectangle 6"/>
          <p:cNvSpPr/>
          <p:nvPr userDrawn="1"/>
        </p:nvSpPr>
        <p:spPr>
          <a:xfrm>
            <a:off x="-4024" y="6400802"/>
            <a:ext cx="12192000" cy="457199"/>
          </a:xfrm>
          <a:prstGeom prst="rect">
            <a:avLst/>
          </a:prstGeom>
          <a:solidFill>
            <a:srgbClr val="1F42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Box 7"/>
          <p:cNvSpPr txBox="1"/>
          <p:nvPr userDrawn="1"/>
        </p:nvSpPr>
        <p:spPr>
          <a:xfrm>
            <a:off x="1950720" y="6504802"/>
            <a:ext cx="9733280" cy="307777"/>
          </a:xfrm>
          <a:prstGeom prst="rect">
            <a:avLst/>
          </a:prstGeom>
          <a:noFill/>
          <a:ln>
            <a:noFill/>
          </a:ln>
          <a:effectLst/>
        </p:spPr>
        <p:txBody>
          <a:bodyPr wrap="square" rtlCol="0">
            <a:spAutoFit/>
          </a:bodyPr>
          <a:lstStyle/>
          <a:p>
            <a:r>
              <a:rPr lang="en-US" sz="1400" b="1">
                <a:solidFill>
                  <a:schemeClr val="bg1"/>
                </a:solidFill>
              </a:rPr>
              <a:t>Florida Department of Transportation</a:t>
            </a:r>
          </a:p>
        </p:txBody>
      </p:sp>
      <p:pic>
        <p:nvPicPr>
          <p:cNvPr id="10" name="Content Placeholder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1520" y="6426199"/>
            <a:ext cx="1219200" cy="406400"/>
          </a:xfrm>
          <a:prstGeom prst="rect">
            <a:avLst/>
          </a:prstGeom>
        </p:spPr>
      </p:pic>
      <p:sp>
        <p:nvSpPr>
          <p:cNvPr id="2" name="Title Placeholder 1"/>
          <p:cNvSpPr>
            <a:spLocks noGrp="1"/>
          </p:cNvSpPr>
          <p:nvPr>
            <p:ph type="title"/>
          </p:nvPr>
        </p:nvSpPr>
        <p:spPr>
          <a:xfrm>
            <a:off x="609600" y="0"/>
            <a:ext cx="10972800" cy="762000"/>
          </a:xfrm>
          <a:prstGeom prst="rect">
            <a:avLst/>
          </a:prstGeom>
        </p:spPr>
        <p:txBody>
          <a:bodyPr vert="horz" lIns="91440" tIns="45720" rIns="91440" bIns="45720" rtlCol="0" anchor="ctr">
            <a:normAutofit/>
          </a:bodyPr>
          <a:lstStyle/>
          <a:p>
            <a:r>
              <a:rPr lang="en-US"/>
              <a:t>Click to edit Master title style</a:t>
            </a:r>
          </a:p>
        </p:txBody>
      </p:sp>
      <p:grpSp>
        <p:nvGrpSpPr>
          <p:cNvPr id="28" name="Group 27"/>
          <p:cNvGrpSpPr/>
          <p:nvPr userDrawn="1"/>
        </p:nvGrpSpPr>
        <p:grpSpPr>
          <a:xfrm>
            <a:off x="7014424" y="6183556"/>
            <a:ext cx="5177576" cy="674444"/>
            <a:chOff x="5257800" y="6161597"/>
            <a:chExt cx="3883182" cy="674444"/>
          </a:xfrm>
        </p:grpSpPr>
        <p:sp>
          <p:nvSpPr>
            <p:cNvPr id="27" name="Rectangle 26"/>
            <p:cNvSpPr/>
            <p:nvPr userDrawn="1"/>
          </p:nvSpPr>
          <p:spPr>
            <a:xfrm>
              <a:off x="5786937" y="6173563"/>
              <a:ext cx="3354045" cy="662478"/>
            </a:xfrm>
            <a:custGeom>
              <a:avLst/>
              <a:gdLst>
                <a:gd name="connsiteX0" fmla="*/ 0 w 3354045"/>
                <a:gd name="connsiteY0" fmla="*/ 0 h 482611"/>
                <a:gd name="connsiteX1" fmla="*/ 3354045 w 3354045"/>
                <a:gd name="connsiteY1" fmla="*/ 0 h 482611"/>
                <a:gd name="connsiteX2" fmla="*/ 3354045 w 3354045"/>
                <a:gd name="connsiteY2" fmla="*/ 482611 h 482611"/>
                <a:gd name="connsiteX3" fmla="*/ 0 w 3354045"/>
                <a:gd name="connsiteY3" fmla="*/ 482611 h 482611"/>
                <a:gd name="connsiteX4" fmla="*/ 0 w 3354045"/>
                <a:gd name="connsiteY4" fmla="*/ 0 h 482611"/>
                <a:gd name="connsiteX0" fmla="*/ 479581 w 3354045"/>
                <a:gd name="connsiteY0" fmla="*/ 108705 h 482611"/>
                <a:gd name="connsiteX1" fmla="*/ 3354045 w 3354045"/>
                <a:gd name="connsiteY1" fmla="*/ 0 h 482611"/>
                <a:gd name="connsiteX2" fmla="*/ 3354045 w 3354045"/>
                <a:gd name="connsiteY2" fmla="*/ 482611 h 482611"/>
                <a:gd name="connsiteX3" fmla="*/ 0 w 3354045"/>
                <a:gd name="connsiteY3" fmla="*/ 482611 h 482611"/>
                <a:gd name="connsiteX4" fmla="*/ 479581 w 3354045"/>
                <a:gd name="connsiteY4" fmla="*/ 108705 h 482611"/>
                <a:gd name="connsiteX0" fmla="*/ 479581 w 3354045"/>
                <a:gd name="connsiteY0" fmla="*/ 238874 h 612780"/>
                <a:gd name="connsiteX1" fmla="*/ 3354045 w 3354045"/>
                <a:gd name="connsiteY1" fmla="*/ 130169 h 612780"/>
                <a:gd name="connsiteX2" fmla="*/ 3354045 w 3354045"/>
                <a:gd name="connsiteY2" fmla="*/ 612780 h 612780"/>
                <a:gd name="connsiteX3" fmla="*/ 0 w 3354045"/>
                <a:gd name="connsiteY3" fmla="*/ 612780 h 612780"/>
                <a:gd name="connsiteX4" fmla="*/ 479581 w 3354045"/>
                <a:gd name="connsiteY4" fmla="*/ 238874 h 612780"/>
                <a:gd name="connsiteX0" fmla="*/ 479581 w 3354045"/>
                <a:gd name="connsiteY0" fmla="*/ 288572 h 662478"/>
                <a:gd name="connsiteX1" fmla="*/ 3354045 w 3354045"/>
                <a:gd name="connsiteY1" fmla="*/ 179867 h 662478"/>
                <a:gd name="connsiteX2" fmla="*/ 3354045 w 3354045"/>
                <a:gd name="connsiteY2" fmla="*/ 662478 h 662478"/>
                <a:gd name="connsiteX3" fmla="*/ 0 w 3354045"/>
                <a:gd name="connsiteY3" fmla="*/ 662478 h 662478"/>
                <a:gd name="connsiteX4" fmla="*/ 479581 w 3354045"/>
                <a:gd name="connsiteY4" fmla="*/ 288572 h 66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045" h="662478">
                  <a:moveTo>
                    <a:pt x="479581" y="288572"/>
                  </a:moveTo>
                  <a:cubicBezTo>
                    <a:pt x="2144318" y="-198469"/>
                    <a:pt x="2808329" y="49847"/>
                    <a:pt x="3354045" y="179867"/>
                  </a:cubicBezTo>
                  <a:lnTo>
                    <a:pt x="3354045" y="662478"/>
                  </a:lnTo>
                  <a:lnTo>
                    <a:pt x="0" y="662478"/>
                  </a:lnTo>
                  <a:lnTo>
                    <a:pt x="479581" y="288572"/>
                  </a:lnTo>
                  <a:close/>
                </a:path>
              </a:pathLst>
            </a:custGeom>
            <a:solidFill>
              <a:srgbClr val="1F42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26" name="Freeform 9"/>
            <p:cNvSpPr>
              <a:spLocks/>
            </p:cNvSpPr>
            <p:nvPr userDrawn="1"/>
          </p:nvSpPr>
          <p:spPr bwMode="auto">
            <a:xfrm>
              <a:off x="5257800" y="6161597"/>
              <a:ext cx="3883182" cy="674444"/>
            </a:xfrm>
            <a:custGeom>
              <a:avLst/>
              <a:gdLst>
                <a:gd name="T0" fmla="*/ 2399 w 3438"/>
                <a:gd name="T1" fmla="*/ 3 h 501"/>
                <a:gd name="T2" fmla="*/ 2753 w 3438"/>
                <a:gd name="T3" fmla="*/ 24 h 501"/>
                <a:gd name="T4" fmla="*/ 3100 w 3438"/>
                <a:gd name="T5" fmla="*/ 71 h 501"/>
                <a:gd name="T6" fmla="*/ 3438 w 3438"/>
                <a:gd name="T7" fmla="*/ 142 h 501"/>
                <a:gd name="T8" fmla="*/ 3146 w 3438"/>
                <a:gd name="T9" fmla="*/ 113 h 501"/>
                <a:gd name="T10" fmla="*/ 2850 w 3438"/>
                <a:gd name="T11" fmla="*/ 108 h 501"/>
                <a:gd name="T12" fmla="*/ 2553 w 3438"/>
                <a:gd name="T13" fmla="*/ 126 h 501"/>
                <a:gd name="T14" fmla="*/ 2262 w 3438"/>
                <a:gd name="T15" fmla="*/ 165 h 501"/>
                <a:gd name="T16" fmla="*/ 1979 w 3438"/>
                <a:gd name="T17" fmla="*/ 224 h 501"/>
                <a:gd name="T18" fmla="*/ 1709 w 3438"/>
                <a:gd name="T19" fmla="*/ 302 h 501"/>
                <a:gd name="T20" fmla="*/ 1457 w 3438"/>
                <a:gd name="T21" fmla="*/ 394 h 501"/>
                <a:gd name="T22" fmla="*/ 1227 w 3438"/>
                <a:gd name="T23" fmla="*/ 501 h 501"/>
                <a:gd name="T24" fmla="*/ 820 w 3438"/>
                <a:gd name="T25" fmla="*/ 449 h 501"/>
                <a:gd name="T26" fmla="*/ 1023 w 3438"/>
                <a:gd name="T27" fmla="*/ 358 h 501"/>
                <a:gd name="T28" fmla="*/ 1228 w 3438"/>
                <a:gd name="T29" fmla="*/ 283 h 501"/>
                <a:gd name="T30" fmla="*/ 1432 w 3438"/>
                <a:gd name="T31" fmla="*/ 222 h 501"/>
                <a:gd name="T32" fmla="*/ 1633 w 3438"/>
                <a:gd name="T33" fmla="*/ 173 h 501"/>
                <a:gd name="T34" fmla="*/ 1823 w 3438"/>
                <a:gd name="T35" fmla="*/ 135 h 501"/>
                <a:gd name="T36" fmla="*/ 2003 w 3438"/>
                <a:gd name="T37" fmla="*/ 108 h 501"/>
                <a:gd name="T38" fmla="*/ 2164 w 3438"/>
                <a:gd name="T39" fmla="*/ 88 h 501"/>
                <a:gd name="T40" fmla="*/ 2305 w 3438"/>
                <a:gd name="T41" fmla="*/ 75 h 501"/>
                <a:gd name="T42" fmla="*/ 2422 w 3438"/>
                <a:gd name="T43" fmla="*/ 67 h 501"/>
                <a:gd name="T44" fmla="*/ 2511 w 3438"/>
                <a:gd name="T45" fmla="*/ 63 h 501"/>
                <a:gd name="T46" fmla="*/ 2568 w 3438"/>
                <a:gd name="T47" fmla="*/ 62 h 501"/>
                <a:gd name="T48" fmla="*/ 2587 w 3438"/>
                <a:gd name="T49" fmla="*/ 62 h 501"/>
                <a:gd name="T50" fmla="*/ 2393 w 3438"/>
                <a:gd name="T51" fmla="*/ 50 h 501"/>
                <a:gd name="T52" fmla="*/ 2182 w 3438"/>
                <a:gd name="T53" fmla="*/ 54 h 501"/>
                <a:gd name="T54" fmla="*/ 1959 w 3438"/>
                <a:gd name="T55" fmla="*/ 72 h 501"/>
                <a:gd name="T56" fmla="*/ 1729 w 3438"/>
                <a:gd name="T57" fmla="*/ 104 h 501"/>
                <a:gd name="T58" fmla="*/ 1497 w 3438"/>
                <a:gd name="T59" fmla="*/ 147 h 501"/>
                <a:gd name="T60" fmla="*/ 1269 w 3438"/>
                <a:gd name="T61" fmla="*/ 201 h 501"/>
                <a:gd name="T62" fmla="*/ 1047 w 3438"/>
                <a:gd name="T63" fmla="*/ 265 h 501"/>
                <a:gd name="T64" fmla="*/ 840 w 3438"/>
                <a:gd name="T65" fmla="*/ 337 h 501"/>
                <a:gd name="T66" fmla="*/ 651 w 3438"/>
                <a:gd name="T67" fmla="*/ 416 h 501"/>
                <a:gd name="T68" fmla="*/ 486 w 3438"/>
                <a:gd name="T69" fmla="*/ 501 h 501"/>
                <a:gd name="T70" fmla="*/ 153 w 3438"/>
                <a:gd name="T71" fmla="*/ 429 h 501"/>
                <a:gd name="T72" fmla="*/ 473 w 3438"/>
                <a:gd name="T73" fmla="*/ 300 h 501"/>
                <a:gd name="T74" fmla="*/ 807 w 3438"/>
                <a:gd name="T75" fmla="*/ 196 h 501"/>
                <a:gd name="T76" fmla="*/ 1152 w 3438"/>
                <a:gd name="T77" fmla="*/ 112 h 501"/>
                <a:gd name="T78" fmla="*/ 1505 w 3438"/>
                <a:gd name="T79" fmla="*/ 51 h 501"/>
                <a:gd name="T80" fmla="*/ 1861 w 3438"/>
                <a:gd name="T81" fmla="*/ 15 h 501"/>
                <a:gd name="T82" fmla="*/ 2219 w 3438"/>
                <a:gd name="T83"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38" h="501">
                  <a:moveTo>
                    <a:pt x="2219" y="0"/>
                  </a:moveTo>
                  <a:lnTo>
                    <a:pt x="2399" y="3"/>
                  </a:lnTo>
                  <a:lnTo>
                    <a:pt x="2576" y="11"/>
                  </a:lnTo>
                  <a:lnTo>
                    <a:pt x="2753" y="24"/>
                  </a:lnTo>
                  <a:lnTo>
                    <a:pt x="2927" y="45"/>
                  </a:lnTo>
                  <a:lnTo>
                    <a:pt x="3100" y="71"/>
                  </a:lnTo>
                  <a:lnTo>
                    <a:pt x="3270" y="103"/>
                  </a:lnTo>
                  <a:lnTo>
                    <a:pt x="3438" y="142"/>
                  </a:lnTo>
                  <a:lnTo>
                    <a:pt x="3293" y="123"/>
                  </a:lnTo>
                  <a:lnTo>
                    <a:pt x="3146" y="113"/>
                  </a:lnTo>
                  <a:lnTo>
                    <a:pt x="2999" y="108"/>
                  </a:lnTo>
                  <a:lnTo>
                    <a:pt x="2850" y="108"/>
                  </a:lnTo>
                  <a:lnTo>
                    <a:pt x="2701" y="114"/>
                  </a:lnTo>
                  <a:lnTo>
                    <a:pt x="2553" y="126"/>
                  </a:lnTo>
                  <a:lnTo>
                    <a:pt x="2406" y="143"/>
                  </a:lnTo>
                  <a:lnTo>
                    <a:pt x="2262" y="165"/>
                  </a:lnTo>
                  <a:lnTo>
                    <a:pt x="2119" y="193"/>
                  </a:lnTo>
                  <a:lnTo>
                    <a:pt x="1979" y="224"/>
                  </a:lnTo>
                  <a:lnTo>
                    <a:pt x="1843" y="261"/>
                  </a:lnTo>
                  <a:lnTo>
                    <a:pt x="1709" y="302"/>
                  </a:lnTo>
                  <a:lnTo>
                    <a:pt x="1581" y="346"/>
                  </a:lnTo>
                  <a:lnTo>
                    <a:pt x="1457" y="394"/>
                  </a:lnTo>
                  <a:lnTo>
                    <a:pt x="1338" y="446"/>
                  </a:lnTo>
                  <a:lnTo>
                    <a:pt x="1227" y="501"/>
                  </a:lnTo>
                  <a:lnTo>
                    <a:pt x="722" y="501"/>
                  </a:lnTo>
                  <a:lnTo>
                    <a:pt x="820" y="449"/>
                  </a:lnTo>
                  <a:lnTo>
                    <a:pt x="921" y="401"/>
                  </a:lnTo>
                  <a:lnTo>
                    <a:pt x="1023" y="358"/>
                  </a:lnTo>
                  <a:lnTo>
                    <a:pt x="1126" y="319"/>
                  </a:lnTo>
                  <a:lnTo>
                    <a:pt x="1228" y="283"/>
                  </a:lnTo>
                  <a:lnTo>
                    <a:pt x="1331" y="251"/>
                  </a:lnTo>
                  <a:lnTo>
                    <a:pt x="1432" y="222"/>
                  </a:lnTo>
                  <a:lnTo>
                    <a:pt x="1533" y="196"/>
                  </a:lnTo>
                  <a:lnTo>
                    <a:pt x="1633" y="173"/>
                  </a:lnTo>
                  <a:lnTo>
                    <a:pt x="1730" y="152"/>
                  </a:lnTo>
                  <a:lnTo>
                    <a:pt x="1823" y="135"/>
                  </a:lnTo>
                  <a:lnTo>
                    <a:pt x="1915" y="120"/>
                  </a:lnTo>
                  <a:lnTo>
                    <a:pt x="2003" y="108"/>
                  </a:lnTo>
                  <a:lnTo>
                    <a:pt x="2085" y="96"/>
                  </a:lnTo>
                  <a:lnTo>
                    <a:pt x="2164" y="88"/>
                  </a:lnTo>
                  <a:lnTo>
                    <a:pt x="2237" y="80"/>
                  </a:lnTo>
                  <a:lnTo>
                    <a:pt x="2305" y="75"/>
                  </a:lnTo>
                  <a:lnTo>
                    <a:pt x="2367" y="70"/>
                  </a:lnTo>
                  <a:lnTo>
                    <a:pt x="2422" y="67"/>
                  </a:lnTo>
                  <a:lnTo>
                    <a:pt x="2471" y="64"/>
                  </a:lnTo>
                  <a:lnTo>
                    <a:pt x="2511" y="63"/>
                  </a:lnTo>
                  <a:lnTo>
                    <a:pt x="2544" y="63"/>
                  </a:lnTo>
                  <a:lnTo>
                    <a:pt x="2568" y="62"/>
                  </a:lnTo>
                  <a:lnTo>
                    <a:pt x="2582" y="62"/>
                  </a:lnTo>
                  <a:lnTo>
                    <a:pt x="2587" y="62"/>
                  </a:lnTo>
                  <a:lnTo>
                    <a:pt x="2493" y="54"/>
                  </a:lnTo>
                  <a:lnTo>
                    <a:pt x="2393" y="50"/>
                  </a:lnTo>
                  <a:lnTo>
                    <a:pt x="2290" y="50"/>
                  </a:lnTo>
                  <a:lnTo>
                    <a:pt x="2182" y="54"/>
                  </a:lnTo>
                  <a:lnTo>
                    <a:pt x="2072" y="62"/>
                  </a:lnTo>
                  <a:lnTo>
                    <a:pt x="1959" y="72"/>
                  </a:lnTo>
                  <a:lnTo>
                    <a:pt x="1845" y="87"/>
                  </a:lnTo>
                  <a:lnTo>
                    <a:pt x="1729" y="104"/>
                  </a:lnTo>
                  <a:lnTo>
                    <a:pt x="1613" y="123"/>
                  </a:lnTo>
                  <a:lnTo>
                    <a:pt x="1497" y="147"/>
                  </a:lnTo>
                  <a:lnTo>
                    <a:pt x="1381" y="172"/>
                  </a:lnTo>
                  <a:lnTo>
                    <a:pt x="1269" y="201"/>
                  </a:lnTo>
                  <a:lnTo>
                    <a:pt x="1156" y="231"/>
                  </a:lnTo>
                  <a:lnTo>
                    <a:pt x="1047" y="265"/>
                  </a:lnTo>
                  <a:lnTo>
                    <a:pt x="942" y="299"/>
                  </a:lnTo>
                  <a:lnTo>
                    <a:pt x="840" y="337"/>
                  </a:lnTo>
                  <a:lnTo>
                    <a:pt x="743" y="375"/>
                  </a:lnTo>
                  <a:lnTo>
                    <a:pt x="651" y="416"/>
                  </a:lnTo>
                  <a:lnTo>
                    <a:pt x="566" y="458"/>
                  </a:lnTo>
                  <a:lnTo>
                    <a:pt x="486" y="501"/>
                  </a:lnTo>
                  <a:lnTo>
                    <a:pt x="0" y="501"/>
                  </a:lnTo>
                  <a:lnTo>
                    <a:pt x="153" y="429"/>
                  </a:lnTo>
                  <a:lnTo>
                    <a:pt x="312" y="362"/>
                  </a:lnTo>
                  <a:lnTo>
                    <a:pt x="473" y="300"/>
                  </a:lnTo>
                  <a:lnTo>
                    <a:pt x="639" y="245"/>
                  </a:lnTo>
                  <a:lnTo>
                    <a:pt x="807" y="196"/>
                  </a:lnTo>
                  <a:lnTo>
                    <a:pt x="979" y="151"/>
                  </a:lnTo>
                  <a:lnTo>
                    <a:pt x="1152" y="112"/>
                  </a:lnTo>
                  <a:lnTo>
                    <a:pt x="1328" y="79"/>
                  </a:lnTo>
                  <a:lnTo>
                    <a:pt x="1505" y="51"/>
                  </a:lnTo>
                  <a:lnTo>
                    <a:pt x="1683" y="30"/>
                  </a:lnTo>
                  <a:lnTo>
                    <a:pt x="1861" y="15"/>
                  </a:lnTo>
                  <a:lnTo>
                    <a:pt x="2041" y="4"/>
                  </a:lnTo>
                  <a:lnTo>
                    <a:pt x="2219" y="0"/>
                  </a:lnTo>
                  <a:close/>
                </a:path>
              </a:pathLst>
            </a:custGeom>
            <a:solidFill>
              <a:srgbClr val="D7181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0.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5.svg"/><Relationship Id="rId11" Type="http://schemas.openxmlformats.org/officeDocument/2006/relationships/hyperlink" Target="https://nam04.safelinks.protection.outlook.com/?url=https%3A%2F%2Fwww.d4fdot.com%2Ftcfdot%2Fstate_road_60_roadway_improvements.asp&amp;data=05%7C01%7Csconnor%40bcceng.com%7Cc8e762f749a542d2134f08db62b99d80%7Cc261f110622c4cfeba404020419a50dd%7C1%7C0%7C638212321613502073%7CUnknown%7CTWFpbGZsb3d8eyJWIjoiMC4wLjAwMDAiLCJQIjoiV2luMzIiLCJBTiI6Ik1haWwiLCJXVCI6Mn0%3D%7C3000%7C%7C%7C&amp;sdata=bJZ23pi5rvssIrSvGAFD%2FZ55C3CVoFIllpScj%2FczHWY%3D&amp;reserved=0" TargetMode="External"/><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mailto:Kenzot.Jasmin@dot.state.fl.us" TargetMode="External"/><Relationship Id="rId7" Type="http://schemas.openxmlformats.org/officeDocument/2006/relationships/image" Target="../media/image7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74.sv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hyperlink" Target="https://nam04.safelinks.protection.outlook.com/?url=https%3A%2F%2Fwww.d4fdot.com%2Ftcfdot%2Fstate_road_60_roadway_improvements.asp&amp;data=05%7C01%7Csconnor%40bcceng.com%7Cc8e762f749a542d2134f08db62b99d80%7Cc261f110622c4cfeba404020419a50dd%7C1%7C0%7C638212321613502073%7CUnknown%7CTWFpbGZsb3d8eyJWIjoiMC4wLjAwMDAiLCJQIjoiV2luMzIiLCJBTiI6Ik1haWwiLCJXVCI6Mn0%3D%7C3000%7C%7C%7C&amp;sdata=bJZ23pi5rvssIrSvGAFD%2FZ55C3CVoFIllpScj%2FczHWY%3D&amp;reserved=0" TargetMode="External"/><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3" Type="http://schemas.openxmlformats.org/officeDocument/2006/relationships/hyperlink" Target="mailto:Kenzot.Jasmin@dot.state.fl.us"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https://nam04.safelinks.protection.outlook.com/?url=https%3A%2F%2Fwww.d4fdot.com%2Ftcfdot%2Fstate_road_60_roadway_improvements.asp&amp;data=05%7C01%7Csconnor%40bcceng.com%7Cc8e762f749a542d2134f08db62b99d80%7Cc261f110622c4cfeba404020419a50dd%7C1%7C0%7C638212321613502073%7CUnknown%7CTWFpbGZsb3d8eyJWIjoiMC4wLjAwMDAiLCJQIjoiV2luMzIiLCJBTiI6Ik1haWwiLCJXVCI6Mn0%3D%7C3000%7C%7C%7C&amp;sdata=bJZ23pi5rvssIrSvGAFD%2FZ55C3CVoFIllpScj%2FczHWY%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957044" y="1551169"/>
            <a:ext cx="10181495" cy="1013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F4284"/>
                </a:solidFill>
                <a:latin typeface="Arial" pitchFamily="34" charset="0"/>
                <a:cs typeface="Arial" pitchFamily="34" charset="0"/>
              </a:rPr>
              <a:t>State Road 60/Indian River Boulevard from North of Canal Bridge to West of Merrill P. Barber Bridge - FPID: 449323-1-52-01</a:t>
            </a:r>
          </a:p>
          <a:p>
            <a:endParaRPr lang="en-US" sz="2800" b="1" dirty="0">
              <a:solidFill>
                <a:srgbClr val="1F4284"/>
              </a:solidFill>
              <a:latin typeface="Arial" pitchFamily="34" charset="0"/>
              <a:cs typeface="Arial" pitchFamily="34" charset="0"/>
            </a:endParaRPr>
          </a:p>
        </p:txBody>
      </p:sp>
      <p:sp>
        <p:nvSpPr>
          <p:cNvPr id="10" name="Title 1">
            <a:extLst>
              <a:ext uri="{FF2B5EF4-FFF2-40B4-BE49-F238E27FC236}">
                <a16:creationId xmlns:a16="http://schemas.microsoft.com/office/drawing/2014/main" id="{572091BE-BBAA-4924-A051-FC7E9E9F3C44}"/>
              </a:ext>
            </a:extLst>
          </p:cNvPr>
          <p:cNvSpPr txBox="1">
            <a:spLocks/>
          </p:cNvSpPr>
          <p:nvPr/>
        </p:nvSpPr>
        <p:spPr>
          <a:xfrm>
            <a:off x="0" y="3676220"/>
            <a:ext cx="12192000"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p:txBody>
      </p:sp>
      <p:sp>
        <p:nvSpPr>
          <p:cNvPr id="12" name="Title 1">
            <a:extLst>
              <a:ext uri="{FF2B5EF4-FFF2-40B4-BE49-F238E27FC236}">
                <a16:creationId xmlns:a16="http://schemas.microsoft.com/office/drawing/2014/main" id="{4DADDF39-CBC1-4B6A-9DC7-D7F880EB2908}"/>
              </a:ext>
            </a:extLst>
          </p:cNvPr>
          <p:cNvSpPr txBox="1">
            <a:spLocks/>
          </p:cNvSpPr>
          <p:nvPr/>
        </p:nvSpPr>
        <p:spPr>
          <a:xfrm>
            <a:off x="-48209" y="5232284"/>
            <a:ext cx="12192000" cy="12430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F4284"/>
                </a:solidFill>
                <a:latin typeface="Arial" pitchFamily="34" charset="0"/>
                <a:cs typeface="Arial" pitchFamily="34" charset="0"/>
              </a:rPr>
              <a:t>Public Meeting</a:t>
            </a:r>
          </a:p>
          <a:p>
            <a:r>
              <a:rPr lang="en-US" sz="2000" b="1" dirty="0">
                <a:solidFill>
                  <a:srgbClr val="1F4284"/>
                </a:solidFill>
                <a:latin typeface="Arial" pitchFamily="34" charset="0"/>
                <a:cs typeface="Arial" pitchFamily="34" charset="0"/>
              </a:rPr>
              <a:t>June 27, 2023</a:t>
            </a:r>
          </a:p>
          <a:p>
            <a:r>
              <a:rPr lang="en-US" sz="2000" b="1" dirty="0">
                <a:solidFill>
                  <a:srgbClr val="1F4284"/>
                </a:solidFill>
                <a:latin typeface="Arial" pitchFamily="34" charset="0"/>
                <a:cs typeface="Arial" pitchFamily="34" charset="0"/>
              </a:rPr>
              <a:t>THE PRESENTATION WILL BEGIN AT 5:30 P.M.</a:t>
            </a:r>
            <a:endParaRPr lang="en-US" sz="2000" b="1" dirty="0">
              <a:solidFill>
                <a:srgbClr val="FF0000"/>
              </a:solidFill>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B2D5A4A6-0F6E-4C2B-BBA6-5F06C142B81E}"/>
              </a:ext>
            </a:extLst>
          </p:cNvPr>
          <p:cNvSpPr txBox="1">
            <a:spLocks/>
          </p:cNvSpPr>
          <p:nvPr/>
        </p:nvSpPr>
        <p:spPr>
          <a:xfrm>
            <a:off x="11629295" y="6477000"/>
            <a:ext cx="457200"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 </a:t>
            </a:r>
            <a:fld id="{60B97012-0F89-47F0-A4E4-7FD79E709386}"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31925361-CB67-A364-7597-5ECEEA124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742" y="2213423"/>
            <a:ext cx="3122097" cy="3122097"/>
          </a:xfrm>
          <a:prstGeom prst="rect">
            <a:avLst/>
          </a:prstGeom>
        </p:spPr>
      </p:pic>
    </p:spTree>
    <p:extLst>
      <p:ext uri="{BB962C8B-B14F-4D97-AF65-F5344CB8AC3E}">
        <p14:creationId xmlns:p14="http://schemas.microsoft.com/office/powerpoint/2010/main" val="3207938404"/>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4C09D8C6-12CC-4A9E-8458-0634D803AE44}"/>
              </a:ext>
            </a:extLst>
          </p:cNvPr>
          <p:cNvSpPr txBox="1">
            <a:spLocks/>
          </p:cNvSpPr>
          <p:nvPr/>
        </p:nvSpPr>
        <p:spPr>
          <a:xfrm>
            <a:off x="2324100" y="75414"/>
            <a:ext cx="107442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u="sng">
                <a:solidFill>
                  <a:srgbClr val="1F4284"/>
                </a:solidFill>
              </a:rPr>
              <a:t>Verbal</a:t>
            </a:r>
            <a:r>
              <a:rPr lang="en-US" sz="3800">
                <a:solidFill>
                  <a:srgbClr val="1F4284"/>
                </a:solidFill>
              </a:rPr>
              <a:t> Comments and Questions</a:t>
            </a:r>
          </a:p>
        </p:txBody>
      </p:sp>
      <p:sp>
        <p:nvSpPr>
          <p:cNvPr id="5" name="Text Placeholder 10">
            <a:extLst>
              <a:ext uri="{FF2B5EF4-FFF2-40B4-BE49-F238E27FC236}">
                <a16:creationId xmlns:a16="http://schemas.microsoft.com/office/drawing/2014/main" id="{B1E35022-CD30-44F7-B017-C0ECC8F93DBE}"/>
              </a:ext>
            </a:extLst>
          </p:cNvPr>
          <p:cNvSpPr txBox="1">
            <a:spLocks/>
          </p:cNvSpPr>
          <p:nvPr/>
        </p:nvSpPr>
        <p:spPr>
          <a:xfrm>
            <a:off x="559286" y="1783643"/>
            <a:ext cx="5882386" cy="5026152"/>
          </a:xfrm>
          <a:prstGeom prst="rect">
            <a:avLst/>
          </a:prstGeom>
          <a:noFill/>
          <a:ln>
            <a:noFill/>
          </a:ln>
        </p:spPr>
        <p:txBody>
          <a:bodyPr lIns="182880" tIns="91440" rIns="91440" bIns="27432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2500"/>
              </a:spcAft>
              <a:buClrTx/>
              <a:buSzTx/>
              <a:buFontTx/>
              <a:buNone/>
              <a:tabLst/>
              <a:defRPr/>
            </a:pPr>
            <a:r>
              <a:rPr lang="en-US" sz="3000">
                <a:solidFill>
                  <a:srgbClr val="153879"/>
                </a:solidFill>
                <a:latin typeface="Arial" panose="020B0604020202020204" pitchFamily="34" charset="0"/>
                <a:cs typeface="Arial" panose="020B0604020202020204" pitchFamily="34" charset="0"/>
              </a:rPr>
              <a:t>Multiple ways to </a:t>
            </a:r>
            <a:r>
              <a:rPr kumimoji="0" lang="en-US" sz="300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submit:</a:t>
            </a:r>
          </a:p>
          <a:p>
            <a:pPr marL="514350" indent="-514350">
              <a:lnSpc>
                <a:spcPct val="90000"/>
              </a:lnSpc>
              <a:spcBef>
                <a:spcPts val="0"/>
              </a:spcBef>
              <a:spcAft>
                <a:spcPts val="1200"/>
              </a:spcAft>
              <a:buFont typeface="+mj-lt"/>
              <a:buAutoNum type="arabicPeriod"/>
              <a:defRPr/>
            </a:pPr>
            <a:r>
              <a:rPr lang="en-US">
                <a:solidFill>
                  <a:srgbClr val="153879"/>
                </a:solidFill>
                <a:latin typeface="Arial" panose="020B0604020202020204" pitchFamily="34" charset="0"/>
                <a:cs typeface="Arial" panose="020B0604020202020204" pitchFamily="34" charset="0"/>
              </a:rPr>
              <a:t>Online using </a:t>
            </a:r>
            <a:r>
              <a:rPr lang="en-US" err="1">
                <a:solidFill>
                  <a:srgbClr val="153879"/>
                </a:solidFill>
                <a:latin typeface="Arial" panose="020B0604020202020204" pitchFamily="34" charset="0"/>
                <a:cs typeface="Arial" panose="020B0604020202020204" pitchFamily="34" charset="0"/>
              </a:rPr>
              <a:t>GoToWebinar</a:t>
            </a:r>
            <a:r>
              <a:rPr lang="en-US">
                <a:solidFill>
                  <a:srgbClr val="153879"/>
                </a:solidFill>
                <a:latin typeface="Arial" panose="020B0604020202020204" pitchFamily="34" charset="0"/>
                <a:cs typeface="Arial" panose="020B0604020202020204" pitchFamily="34" charset="0"/>
              </a:rPr>
              <a:t> </a:t>
            </a:r>
          </a:p>
          <a:p>
            <a:pPr marL="514350" indent="0">
              <a:lnSpc>
                <a:spcPct val="90000"/>
              </a:lnSpc>
              <a:spcBef>
                <a:spcPts val="0"/>
              </a:spcBef>
              <a:spcAft>
                <a:spcPts val="1200"/>
              </a:spcAft>
              <a:buNone/>
              <a:defRPr/>
            </a:pPr>
            <a:r>
              <a:rPr lang="en-US" sz="2600">
                <a:latin typeface="Arial" panose="020B0604020202020204" pitchFamily="34" charset="0"/>
                <a:cs typeface="Arial" panose="020B0604020202020204" pitchFamily="34" charset="0"/>
              </a:rPr>
              <a:t>Please </a:t>
            </a:r>
            <a:r>
              <a:rPr lang="en-US" sz="2600" b="1">
                <a:latin typeface="Arial" panose="020B0604020202020204" pitchFamily="34" charset="0"/>
                <a:cs typeface="Arial" panose="020B0604020202020204" pitchFamily="34" charset="0"/>
              </a:rPr>
              <a:t>unmute yourself </a:t>
            </a:r>
            <a:r>
              <a:rPr lang="en-US" sz="2600">
                <a:latin typeface="Arial" panose="020B0604020202020204" pitchFamily="34" charset="0"/>
                <a:cs typeface="Arial" panose="020B0604020202020204" pitchFamily="34" charset="0"/>
              </a:rPr>
              <a:t>when  called upon</a:t>
            </a:r>
          </a:p>
          <a:p>
            <a:pPr marL="514350" indent="-514350">
              <a:lnSpc>
                <a:spcPct val="90000"/>
              </a:lnSpc>
              <a:spcBef>
                <a:spcPts val="0"/>
              </a:spcBef>
              <a:spcAft>
                <a:spcPts val="1200"/>
              </a:spcAft>
              <a:buFont typeface="+mj-lt"/>
              <a:buAutoNum type="arabicPeriod" startAt="2"/>
              <a:defRPr/>
            </a:pPr>
            <a:r>
              <a:rPr lang="en-US">
                <a:solidFill>
                  <a:srgbClr val="153879"/>
                </a:solidFill>
                <a:latin typeface="Arial" panose="020B0604020202020204" pitchFamily="34" charset="0"/>
                <a:cs typeface="Arial" panose="020B0604020202020204" pitchFamily="34" charset="0"/>
              </a:rPr>
              <a:t>By phone, after the meeting</a:t>
            </a:r>
          </a:p>
        </p:txBody>
      </p:sp>
      <p:grpSp>
        <p:nvGrpSpPr>
          <p:cNvPr id="56" name="Group 55">
            <a:extLst>
              <a:ext uri="{FF2B5EF4-FFF2-40B4-BE49-F238E27FC236}">
                <a16:creationId xmlns:a16="http://schemas.microsoft.com/office/drawing/2014/main" id="{4BC9889D-77D0-4047-81A3-C421BF74E102}"/>
              </a:ext>
            </a:extLst>
          </p:cNvPr>
          <p:cNvGrpSpPr/>
          <p:nvPr/>
        </p:nvGrpSpPr>
        <p:grpSpPr>
          <a:xfrm>
            <a:off x="7696200" y="2243328"/>
            <a:ext cx="1106424" cy="2176272"/>
            <a:chOff x="7728512" y="1037082"/>
            <a:chExt cx="1106424" cy="2176272"/>
          </a:xfrm>
        </p:grpSpPr>
        <p:sp>
          <p:nvSpPr>
            <p:cNvPr id="8" name="Text Placeholder 8">
              <a:extLst>
                <a:ext uri="{FF2B5EF4-FFF2-40B4-BE49-F238E27FC236}">
                  <a16:creationId xmlns:a16="http://schemas.microsoft.com/office/drawing/2014/main" id="{2267F9F9-6E6D-4F1C-8B74-132826761B34}"/>
                </a:ext>
              </a:extLst>
            </p:cNvPr>
            <p:cNvSpPr txBox="1">
              <a:spLocks/>
            </p:cNvSpPr>
            <p:nvPr/>
          </p:nvSpPr>
          <p:spPr>
            <a:xfrm>
              <a:off x="7728512" y="1037082"/>
              <a:ext cx="1106424" cy="2176272"/>
            </a:xfrm>
            <a:prstGeom prst="rect">
              <a:avLst/>
            </a:prstGeom>
            <a:solidFill>
              <a:schemeClr val="bg1"/>
            </a:solidFill>
            <a:ln w="28575">
              <a:solidFill>
                <a:srgbClr val="1F4284"/>
              </a:solidFill>
              <a:prstDash val="sysDash"/>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A2ACF27-993E-4D7B-B673-F0035B07BB89}"/>
                </a:ext>
              </a:extLst>
            </p:cNvPr>
            <p:cNvGrpSpPr/>
            <p:nvPr/>
          </p:nvGrpSpPr>
          <p:grpSpPr>
            <a:xfrm>
              <a:off x="7739460" y="1073525"/>
              <a:ext cx="1050969" cy="2124671"/>
              <a:chOff x="5568370" y="2109119"/>
              <a:chExt cx="1050969" cy="2124671"/>
            </a:xfrm>
          </p:grpSpPr>
          <p:grpSp>
            <p:nvGrpSpPr>
              <p:cNvPr id="10" name="Group 9">
                <a:extLst>
                  <a:ext uri="{FF2B5EF4-FFF2-40B4-BE49-F238E27FC236}">
                    <a16:creationId xmlns:a16="http://schemas.microsoft.com/office/drawing/2014/main" id="{B8FAF102-C003-49BE-BEAA-AFEB8CD3A606}"/>
                  </a:ext>
                </a:extLst>
              </p:cNvPr>
              <p:cNvGrpSpPr>
                <a:grpSpLocks noChangeAspect="1"/>
              </p:cNvGrpSpPr>
              <p:nvPr/>
            </p:nvGrpSpPr>
            <p:grpSpPr>
              <a:xfrm>
                <a:off x="5568370" y="2109119"/>
                <a:ext cx="1050969" cy="2124671"/>
                <a:chOff x="4192073" y="-222348"/>
                <a:chExt cx="5069711" cy="10249080"/>
              </a:xfrm>
            </p:grpSpPr>
            <p:pic>
              <p:nvPicPr>
                <p:cNvPr id="16" name="Picture 15">
                  <a:extLst>
                    <a:ext uri="{FF2B5EF4-FFF2-40B4-BE49-F238E27FC236}">
                      <a16:creationId xmlns:a16="http://schemas.microsoft.com/office/drawing/2014/main" id="{05BA3ACD-CE24-4DAA-BFBF-982F60FDB1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2" r="7810"/>
                <a:stretch/>
              </p:blipFill>
              <p:spPr>
                <a:xfrm>
                  <a:off x="4192073" y="-222348"/>
                  <a:ext cx="5069711" cy="10249080"/>
                </a:xfrm>
                <a:prstGeom prst="rect">
                  <a:avLst/>
                </a:prstGeom>
              </p:spPr>
            </p:pic>
            <p:pic>
              <p:nvPicPr>
                <p:cNvPr id="17" name="Picture 16">
                  <a:extLst>
                    <a:ext uri="{FF2B5EF4-FFF2-40B4-BE49-F238E27FC236}">
                      <a16:creationId xmlns:a16="http://schemas.microsoft.com/office/drawing/2014/main" id="{7D3B8589-4DB4-4C56-99FD-0B8820C27A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94" t="24188" r="85819" b="71628"/>
                <a:stretch/>
              </p:blipFill>
              <p:spPr>
                <a:xfrm>
                  <a:off x="4368993" y="2261334"/>
                  <a:ext cx="402874" cy="410068"/>
                </a:xfrm>
                <a:prstGeom prst="rect">
                  <a:avLst/>
                </a:prstGeom>
              </p:spPr>
            </p:pic>
          </p:grpSp>
          <p:sp>
            <p:nvSpPr>
              <p:cNvPr id="11" name="TextBox 10">
                <a:extLst>
                  <a:ext uri="{FF2B5EF4-FFF2-40B4-BE49-F238E27FC236}">
                    <a16:creationId xmlns:a16="http://schemas.microsoft.com/office/drawing/2014/main" id="{26DCDA48-1CF2-45C1-83C7-D9B1C612E9B5}"/>
                  </a:ext>
                </a:extLst>
              </p:cNvPr>
              <p:cNvSpPr txBox="1"/>
              <p:nvPr/>
            </p:nvSpPr>
            <p:spPr>
              <a:xfrm>
                <a:off x="5881944" y="3035808"/>
                <a:ext cx="694944" cy="54864"/>
              </a:xfrm>
              <a:prstGeom prst="rect">
                <a:avLst/>
              </a:prstGeom>
              <a:solidFill>
                <a:schemeClr val="bg1">
                  <a:lumMod val="95000"/>
                </a:schemeClr>
              </a:solidFill>
            </p:spPr>
            <p:txBody>
              <a:bodyPr wrap="square" rtlCol="0">
                <a:spAutoFit/>
              </a:bodyPr>
              <a:lstStyle/>
              <a:p>
                <a:endParaRPr lang="en-US" sz="800"/>
              </a:p>
            </p:txBody>
          </p:sp>
        </p:grpSp>
      </p:grpSp>
      <p:pic>
        <p:nvPicPr>
          <p:cNvPr id="18" name="Graphic 17" descr="Badge 1">
            <a:extLst>
              <a:ext uri="{FF2B5EF4-FFF2-40B4-BE49-F238E27FC236}">
                <a16:creationId xmlns:a16="http://schemas.microsoft.com/office/drawing/2014/main" id="{207B33D0-5F79-4335-9E92-934901A5A9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12285" y="2133600"/>
            <a:ext cx="457200" cy="457200"/>
          </a:xfrm>
          <a:prstGeom prst="rect">
            <a:avLst/>
          </a:prstGeom>
        </p:spPr>
      </p:pic>
      <p:pic>
        <p:nvPicPr>
          <p:cNvPr id="19" name="Graphic 18" descr="Badge">
            <a:extLst>
              <a:ext uri="{FF2B5EF4-FFF2-40B4-BE49-F238E27FC236}">
                <a16:creationId xmlns:a16="http://schemas.microsoft.com/office/drawing/2014/main" id="{83CC19D6-E441-4BE4-BD11-D16EDBA5BA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276365" y="2133600"/>
            <a:ext cx="457200" cy="457200"/>
          </a:xfrm>
          <a:prstGeom prst="rect">
            <a:avLst/>
          </a:prstGeom>
        </p:spPr>
      </p:pic>
      <p:sp>
        <p:nvSpPr>
          <p:cNvPr id="32" name="Rectangle 31">
            <a:extLst>
              <a:ext uri="{FF2B5EF4-FFF2-40B4-BE49-F238E27FC236}">
                <a16:creationId xmlns:a16="http://schemas.microsoft.com/office/drawing/2014/main" id="{0DC1F269-1943-4982-A4C7-CC1DA36793F9}"/>
              </a:ext>
            </a:extLst>
          </p:cNvPr>
          <p:cNvSpPr/>
          <p:nvPr/>
        </p:nvSpPr>
        <p:spPr>
          <a:xfrm>
            <a:off x="7086600" y="1981200"/>
            <a:ext cx="4291584" cy="2618945"/>
          </a:xfrm>
          <a:prstGeom prst="rect">
            <a:avLst/>
          </a:prstGeom>
          <a:noFill/>
          <a:ln>
            <a:solidFill>
              <a:srgbClr val="1538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FC23F644-4019-4A88-A1B1-F9AEA9DB3CF9}"/>
              </a:ext>
            </a:extLst>
          </p:cNvPr>
          <p:cNvCxnSpPr>
            <a:cxnSpLocks/>
          </p:cNvCxnSpPr>
          <p:nvPr/>
        </p:nvCxnSpPr>
        <p:spPr>
          <a:xfrm>
            <a:off x="9144000" y="1981200"/>
            <a:ext cx="0" cy="2619558"/>
          </a:xfrm>
          <a:prstGeom prst="line">
            <a:avLst/>
          </a:prstGeom>
          <a:ln>
            <a:solidFill>
              <a:srgbClr val="15387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6FB9108-BD77-4318-A0C3-8E13B19FA0FF}"/>
              </a:ext>
            </a:extLst>
          </p:cNvPr>
          <p:cNvCxnSpPr/>
          <p:nvPr/>
        </p:nvCxnSpPr>
        <p:spPr>
          <a:xfrm>
            <a:off x="7086600" y="4600758"/>
            <a:ext cx="4292885" cy="0"/>
          </a:xfrm>
          <a:prstGeom prst="line">
            <a:avLst/>
          </a:prstGeom>
          <a:ln>
            <a:solidFill>
              <a:srgbClr val="153879"/>
            </a:solidFill>
          </a:ln>
        </p:spPr>
        <p:style>
          <a:lnRef idx="1">
            <a:schemeClr val="accent1"/>
          </a:lnRef>
          <a:fillRef idx="0">
            <a:schemeClr val="accent1"/>
          </a:fillRef>
          <a:effectRef idx="0">
            <a:schemeClr val="accent1"/>
          </a:effectRef>
          <a:fontRef idx="minor">
            <a:schemeClr val="tx1"/>
          </a:fontRef>
        </p:style>
      </p:cxnSp>
      <p:pic>
        <p:nvPicPr>
          <p:cNvPr id="62" name="Graphic 61" descr="Telephone">
            <a:extLst>
              <a:ext uri="{FF2B5EF4-FFF2-40B4-BE49-F238E27FC236}">
                <a16:creationId xmlns:a16="http://schemas.microsoft.com/office/drawing/2014/main" id="{468B70FF-58F4-4508-9732-4A6DDFE6E5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85212" y="2524063"/>
            <a:ext cx="1066800" cy="1066800"/>
          </a:xfrm>
          <a:prstGeom prst="rect">
            <a:avLst/>
          </a:prstGeom>
        </p:spPr>
      </p:pic>
      <p:sp>
        <p:nvSpPr>
          <p:cNvPr id="63" name="TextBox 62">
            <a:extLst>
              <a:ext uri="{FF2B5EF4-FFF2-40B4-BE49-F238E27FC236}">
                <a16:creationId xmlns:a16="http://schemas.microsoft.com/office/drawing/2014/main" id="{F817B519-627C-4FA3-843C-8544AC1F3F9E}"/>
              </a:ext>
            </a:extLst>
          </p:cNvPr>
          <p:cNvSpPr txBox="1"/>
          <p:nvPr/>
        </p:nvSpPr>
        <p:spPr>
          <a:xfrm>
            <a:off x="9084694" y="3561946"/>
            <a:ext cx="2422907" cy="638636"/>
          </a:xfrm>
          <a:prstGeom prst="rect">
            <a:avLst/>
          </a:prstGeom>
          <a:noFill/>
        </p:spPr>
        <p:txBody>
          <a:bodyPr wrap="square" rtlCol="0">
            <a:spAutoFit/>
          </a:bodyPr>
          <a:lstStyle/>
          <a:p>
            <a:pPr algn="ctr"/>
            <a:r>
              <a:rPr lang="en-US" sz="1750" dirty="0">
                <a:solidFill>
                  <a:srgbClr val="153879"/>
                </a:solidFill>
              </a:rPr>
              <a:t>Haiyan Ou, P.E.</a:t>
            </a:r>
          </a:p>
          <a:p>
            <a:pPr algn="ctr"/>
            <a:r>
              <a:rPr lang="en-US" dirty="0">
                <a:solidFill>
                  <a:srgbClr val="153879"/>
                </a:solidFill>
              </a:rPr>
              <a:t>(954) 777-4641</a:t>
            </a:r>
          </a:p>
        </p:txBody>
      </p:sp>
      <p:sp>
        <p:nvSpPr>
          <p:cNvPr id="2" name="Slide Number Placeholder 3">
            <a:extLst>
              <a:ext uri="{FF2B5EF4-FFF2-40B4-BE49-F238E27FC236}">
                <a16:creationId xmlns:a16="http://schemas.microsoft.com/office/drawing/2014/main" id="{8F700CDD-CDF1-4FB9-ECBD-4491A4FD9CDF}"/>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10</a:t>
            </a:fld>
            <a:endParaRPr lang="en-US" sz="1200">
              <a:solidFill>
                <a:prstClr val="white"/>
              </a:solidFill>
            </a:endParaRPr>
          </a:p>
        </p:txBody>
      </p:sp>
    </p:spTree>
    <p:extLst>
      <p:ext uri="{BB962C8B-B14F-4D97-AF65-F5344CB8AC3E}">
        <p14:creationId xmlns:p14="http://schemas.microsoft.com/office/powerpoint/2010/main" val="1927813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A7388FA-D4D7-45EF-9565-D29C7813C48C}"/>
              </a:ext>
            </a:extLst>
          </p:cNvPr>
          <p:cNvGrpSpPr/>
          <p:nvPr/>
        </p:nvGrpSpPr>
        <p:grpSpPr>
          <a:xfrm>
            <a:off x="838200" y="1600200"/>
            <a:ext cx="3408921" cy="4099636"/>
            <a:chOff x="4876800" y="1828800"/>
            <a:chExt cx="3408921" cy="4099636"/>
          </a:xfrm>
        </p:grpSpPr>
        <p:sp>
          <p:nvSpPr>
            <p:cNvPr id="6" name="Text Placeholder 10">
              <a:extLst>
                <a:ext uri="{FF2B5EF4-FFF2-40B4-BE49-F238E27FC236}">
                  <a16:creationId xmlns:a16="http://schemas.microsoft.com/office/drawing/2014/main" id="{E5C34F2F-679A-4980-8154-36D3F18D67DC}"/>
                </a:ext>
              </a:extLst>
            </p:cNvPr>
            <p:cNvSpPr txBox="1">
              <a:spLocks/>
            </p:cNvSpPr>
            <p:nvPr/>
          </p:nvSpPr>
          <p:spPr>
            <a:xfrm>
              <a:off x="4876800" y="1828800"/>
              <a:ext cx="3408921" cy="4099636"/>
            </a:xfrm>
            <a:prstGeom prst="rect">
              <a:avLst/>
            </a:prstGeom>
            <a:noFill/>
            <a:ln>
              <a:solidFill>
                <a:schemeClr val="bg1">
                  <a:lumMod val="65000"/>
                </a:schemeClr>
              </a:solidFill>
            </a:ln>
          </p:spPr>
          <p:txBody>
            <a:bodyPr lIns="457200" tIns="91440" rIns="365760" bIns="274320" anchor="b"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 comments and questions are part of the </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Public Record</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pic>
          <p:nvPicPr>
            <p:cNvPr id="8" name="Picture 7" descr="A close up of a logo&#10;&#10;Description automatically generated">
              <a:extLst>
                <a:ext uri="{FF2B5EF4-FFF2-40B4-BE49-F238E27FC236}">
                  <a16:creationId xmlns:a16="http://schemas.microsoft.com/office/drawing/2014/main" id="{D6F47B41-7362-4B76-9E28-F82EED81F209}"/>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40142" y="2219272"/>
              <a:ext cx="1592807" cy="1592807"/>
            </a:xfrm>
            <a:prstGeom prst="rect">
              <a:avLst/>
            </a:prstGeom>
          </p:spPr>
        </p:pic>
      </p:grpSp>
      <p:sp>
        <p:nvSpPr>
          <p:cNvPr id="5" name="Text Placeholder 10">
            <a:extLst>
              <a:ext uri="{FF2B5EF4-FFF2-40B4-BE49-F238E27FC236}">
                <a16:creationId xmlns:a16="http://schemas.microsoft.com/office/drawing/2014/main" id="{2A10A3F4-3CB3-40F4-B0EA-0931EB4D3371}"/>
              </a:ext>
            </a:extLst>
          </p:cNvPr>
          <p:cNvSpPr txBox="1">
            <a:spLocks/>
          </p:cNvSpPr>
          <p:nvPr/>
        </p:nvSpPr>
        <p:spPr>
          <a:xfrm>
            <a:off x="7970520" y="1600200"/>
            <a:ext cx="3417113" cy="4099636"/>
          </a:xfrm>
          <a:prstGeom prst="rect">
            <a:avLst/>
          </a:prstGeom>
          <a:noFill/>
          <a:ln>
            <a:solidFill>
              <a:schemeClr val="bg1">
                <a:lumMod val="65000"/>
              </a:schemeClr>
            </a:solidFill>
          </a:ln>
        </p:spPr>
        <p:txBody>
          <a:bodyPr lIns="365760" tIns="91440" rIns="365760" bIns="274320" anchor="b" anchorCtr="0"/>
          <a:lstStyle>
            <a:defPPr>
              <a:defRPr lang="en-US"/>
            </a:defPPr>
            <a:lvl1pPr indent="0" algn="ctr" defTabSz="914400">
              <a:lnSpc>
                <a:spcPct val="100000"/>
              </a:lnSpc>
              <a:spcBef>
                <a:spcPts val="1000"/>
              </a:spcBef>
              <a:spcAft>
                <a:spcPts val="600"/>
              </a:spcAft>
              <a:buFont typeface="Arial" panose="020B0604020202020204" pitchFamily="34" charset="0"/>
              <a:buNone/>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 registrants will receive a link to the </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meeting recording</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3" name="Group 2">
            <a:extLst>
              <a:ext uri="{FF2B5EF4-FFF2-40B4-BE49-F238E27FC236}">
                <a16:creationId xmlns:a16="http://schemas.microsoft.com/office/drawing/2014/main" id="{8A8D2960-264F-4307-8DF9-E1310D88E30B}"/>
              </a:ext>
            </a:extLst>
          </p:cNvPr>
          <p:cNvGrpSpPr/>
          <p:nvPr/>
        </p:nvGrpSpPr>
        <p:grpSpPr>
          <a:xfrm>
            <a:off x="4386072" y="1600200"/>
            <a:ext cx="3417573" cy="4099636"/>
            <a:chOff x="1325880" y="1828800"/>
            <a:chExt cx="3417573" cy="4099636"/>
          </a:xfrm>
        </p:grpSpPr>
        <p:sp>
          <p:nvSpPr>
            <p:cNvPr id="4" name="Text Placeholder 8">
              <a:extLst>
                <a:ext uri="{FF2B5EF4-FFF2-40B4-BE49-F238E27FC236}">
                  <a16:creationId xmlns:a16="http://schemas.microsoft.com/office/drawing/2014/main" id="{C3F6C51D-39F8-4EB6-844C-A219CCDDEDA3}"/>
                </a:ext>
              </a:extLst>
            </p:cNvPr>
            <p:cNvSpPr txBox="1">
              <a:spLocks/>
            </p:cNvSpPr>
            <p:nvPr/>
          </p:nvSpPr>
          <p:spPr>
            <a:xfrm>
              <a:off x="1325880" y="1828800"/>
              <a:ext cx="3417573" cy="4099636"/>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457200"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Please submit your comments and questions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by        July 12, 2023</a:t>
              </a:r>
              <a:endParaRPr kumimoji="0" lang="en-US" sz="2400" b="0" i="0" u="none" strike="noStrike" kern="1200" cap="none" spc="0" normalizeH="0" baseline="0" noProof="0" dirty="0">
                <a:ln>
                  <a:noFill/>
                </a:ln>
                <a:solidFill>
                  <a:srgbClr val="51B647">
                    <a:lumMod val="75000"/>
                  </a:srgbClr>
                </a:solidFill>
                <a:effectLst/>
                <a:uLnTx/>
                <a:uFillTx/>
                <a:latin typeface="Arial" panose="020B0604020202020204" pitchFamily="34" charset="0"/>
                <a:ea typeface="+mn-ea"/>
                <a:cs typeface="Arial" panose="020B0604020202020204" pitchFamily="34" charset="0"/>
              </a:endParaRPr>
            </a:p>
          </p:txBody>
        </p:sp>
        <p:pic>
          <p:nvPicPr>
            <p:cNvPr id="7" name="Graphic 6" descr="Email">
              <a:extLst>
                <a:ext uri="{FF2B5EF4-FFF2-40B4-BE49-F238E27FC236}">
                  <a16:creationId xmlns:a16="http://schemas.microsoft.com/office/drawing/2014/main" id="{EBE1506C-8102-47E9-B519-1B42784B90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72569" y="2219269"/>
              <a:ext cx="1654345" cy="1654345"/>
            </a:xfrm>
            <a:prstGeom prst="rect">
              <a:avLst/>
            </a:prstGeom>
          </p:spPr>
        </p:pic>
      </p:grpSp>
      <p:sp>
        <p:nvSpPr>
          <p:cNvPr id="9" name="Freeform: Shape 8">
            <a:extLst>
              <a:ext uri="{FF2B5EF4-FFF2-40B4-BE49-F238E27FC236}">
                <a16:creationId xmlns:a16="http://schemas.microsoft.com/office/drawing/2014/main" id="{FB4396E2-DC2E-4075-B75C-178C90D7EFB8}"/>
              </a:ext>
            </a:extLst>
          </p:cNvPr>
          <p:cNvSpPr>
            <a:spLocks noChangeAspect="1"/>
          </p:cNvSpPr>
          <p:nvPr/>
        </p:nvSpPr>
        <p:spPr>
          <a:xfrm>
            <a:off x="9364386" y="2158082"/>
            <a:ext cx="974805" cy="1257985"/>
          </a:xfrm>
          <a:custGeom>
            <a:avLst/>
            <a:gdLst>
              <a:gd name="connsiteX0" fmla="*/ 0 w 190500"/>
              <a:gd name="connsiteY0" fmla="*/ 0 h 245840"/>
              <a:gd name="connsiteX1" fmla="*/ 190500 w 190500"/>
              <a:gd name="connsiteY1" fmla="*/ 122873 h 245840"/>
              <a:gd name="connsiteX2" fmla="*/ 0 w 190500"/>
              <a:gd name="connsiteY2" fmla="*/ 245840 h 245840"/>
              <a:gd name="connsiteX3" fmla="*/ 0 w 190500"/>
              <a:gd name="connsiteY3" fmla="*/ 0 h 245840"/>
            </a:gdLst>
            <a:ahLst/>
            <a:cxnLst>
              <a:cxn ang="0">
                <a:pos x="connsiteX0" y="connsiteY0"/>
              </a:cxn>
              <a:cxn ang="0">
                <a:pos x="connsiteX1" y="connsiteY1"/>
              </a:cxn>
              <a:cxn ang="0">
                <a:pos x="connsiteX2" y="connsiteY2"/>
              </a:cxn>
              <a:cxn ang="0">
                <a:pos x="connsiteX3" y="connsiteY3"/>
              </a:cxn>
            </a:cxnLst>
            <a:rect l="l" t="t" r="r" b="b"/>
            <a:pathLst>
              <a:path w="190500" h="245840">
                <a:moveTo>
                  <a:pt x="0" y="0"/>
                </a:moveTo>
                <a:lnTo>
                  <a:pt x="190500" y="122873"/>
                </a:lnTo>
                <a:lnTo>
                  <a:pt x="0" y="245840"/>
                </a:lnTo>
                <a:lnTo>
                  <a:pt x="0" y="0"/>
                </a:lnTo>
                <a:close/>
              </a:path>
            </a:pathLst>
          </a:custGeom>
          <a:solidFill>
            <a:srgbClr val="1F428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 name="Title 2">
            <a:extLst>
              <a:ext uri="{FF2B5EF4-FFF2-40B4-BE49-F238E27FC236}">
                <a16:creationId xmlns:a16="http://schemas.microsoft.com/office/drawing/2014/main" id="{BE337CB6-3492-48E9-A562-01E4D2C1470A}"/>
              </a:ext>
            </a:extLst>
          </p:cNvPr>
          <p:cNvSpPr txBox="1">
            <a:spLocks/>
          </p:cNvSpPr>
          <p:nvPr/>
        </p:nvSpPr>
        <p:spPr>
          <a:xfrm>
            <a:off x="1615006" y="76200"/>
            <a:ext cx="107442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257175"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a:ln>
                  <a:noFill/>
                </a:ln>
                <a:solidFill>
                  <a:srgbClr val="1F4284"/>
                </a:solidFill>
                <a:effectLst/>
                <a:uLnTx/>
                <a:uFillTx/>
                <a:latin typeface="Arial" panose="020B0604020202020204" pitchFamily="34" charset="0"/>
                <a:ea typeface="+mj-ea"/>
                <a:cs typeface="Arial" panose="020B0604020202020204" pitchFamily="34" charset="0"/>
              </a:rPr>
              <a:t>About Your Comments and Questions</a:t>
            </a:r>
          </a:p>
        </p:txBody>
      </p:sp>
      <p:sp>
        <p:nvSpPr>
          <p:cNvPr id="14" name="Slide Number Placeholder 3">
            <a:extLst>
              <a:ext uri="{FF2B5EF4-FFF2-40B4-BE49-F238E27FC236}">
                <a16:creationId xmlns:a16="http://schemas.microsoft.com/office/drawing/2014/main" id="{68C58747-8D83-1F37-AFCE-A8C05B9A13DB}"/>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11</a:t>
            </a:fld>
            <a:endParaRPr lang="en-US" sz="1200">
              <a:solidFill>
                <a:prstClr val="white"/>
              </a:solidFill>
            </a:endParaRPr>
          </a:p>
        </p:txBody>
      </p:sp>
    </p:spTree>
    <p:extLst>
      <p:ext uri="{BB962C8B-B14F-4D97-AF65-F5344CB8AC3E}">
        <p14:creationId xmlns:p14="http://schemas.microsoft.com/office/powerpoint/2010/main" val="3160108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sign&#10;&#10;Description automatically generated">
            <a:extLst>
              <a:ext uri="{FF2B5EF4-FFF2-40B4-BE49-F238E27FC236}">
                <a16:creationId xmlns:a16="http://schemas.microsoft.com/office/drawing/2014/main" id="{599A6ED7-E28D-4631-B127-26D394ECB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0821" y="3392009"/>
            <a:ext cx="1923618" cy="1923618"/>
          </a:xfrm>
          <a:prstGeom prst="rect">
            <a:avLst/>
          </a:prstGeom>
        </p:spPr>
      </p:pic>
      <p:sp>
        <p:nvSpPr>
          <p:cNvPr id="2" name="Title 1">
            <a:extLst>
              <a:ext uri="{FF2B5EF4-FFF2-40B4-BE49-F238E27FC236}">
                <a16:creationId xmlns:a16="http://schemas.microsoft.com/office/drawing/2014/main" id="{2E3C6F9F-53E1-4A5E-99DF-5F74411810F6}"/>
              </a:ext>
            </a:extLst>
          </p:cNvPr>
          <p:cNvSpPr>
            <a:spLocks noGrp="1"/>
          </p:cNvSpPr>
          <p:nvPr>
            <p:ph type="title"/>
          </p:nvPr>
        </p:nvSpPr>
        <p:spPr>
          <a:xfrm>
            <a:off x="823031" y="132419"/>
            <a:ext cx="10566400" cy="533400"/>
          </a:xfrm>
        </p:spPr>
        <p:txBody>
          <a:bodyPr>
            <a:normAutofit fontScale="90000"/>
          </a:bodyPr>
          <a:lstStyle/>
          <a:p>
            <a:r>
              <a:rPr kumimoji="0" lang="en-US" sz="32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Public Meeting - Public Notice</a:t>
            </a:r>
            <a:endParaRPr lang="en-US"/>
          </a:p>
        </p:txBody>
      </p:sp>
      <p:sp>
        <p:nvSpPr>
          <p:cNvPr id="5" name="Text Placeholder 8">
            <a:extLst>
              <a:ext uri="{FF2B5EF4-FFF2-40B4-BE49-F238E27FC236}">
                <a16:creationId xmlns:a16="http://schemas.microsoft.com/office/drawing/2014/main" id="{521415CD-92E4-4A15-991A-B92653C77E81}"/>
              </a:ext>
            </a:extLst>
          </p:cNvPr>
          <p:cNvSpPr txBox="1">
            <a:spLocks/>
          </p:cNvSpPr>
          <p:nvPr/>
        </p:nvSpPr>
        <p:spPr>
          <a:xfrm>
            <a:off x="2190654" y="918075"/>
            <a:ext cx="3365866" cy="2230558"/>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a:latin typeface="Arial" panose="020B0604020202020204" pitchFamily="34" charset="0"/>
              <a:cs typeface="Arial" panose="020B0604020202020204" pitchFamily="34" charset="0"/>
            </a:endParaRPr>
          </a:p>
        </p:txBody>
      </p:sp>
      <p:sp>
        <p:nvSpPr>
          <p:cNvPr id="9" name="Text Placeholder 10">
            <a:extLst>
              <a:ext uri="{FF2B5EF4-FFF2-40B4-BE49-F238E27FC236}">
                <a16:creationId xmlns:a16="http://schemas.microsoft.com/office/drawing/2014/main" id="{7F4C2A7E-FCCC-481D-81BF-E64D1E6B98F3}"/>
              </a:ext>
            </a:extLst>
          </p:cNvPr>
          <p:cNvSpPr txBox="1">
            <a:spLocks/>
          </p:cNvSpPr>
          <p:nvPr/>
        </p:nvSpPr>
        <p:spPr>
          <a:xfrm>
            <a:off x="6121577" y="3408732"/>
            <a:ext cx="3365413" cy="2230558"/>
          </a:xfrm>
          <a:prstGeom prst="rect">
            <a:avLst/>
          </a:prstGeom>
          <a:noFill/>
          <a:ln>
            <a:solidFill>
              <a:schemeClr val="bg1">
                <a:lumMod val="65000"/>
              </a:schemeClr>
            </a:solidFill>
          </a:ln>
        </p:spPr>
        <p:txBody>
          <a:bodyPr lIns="365760" tIns="91440" rIns="365760" bIns="274320" anchor="b" anchorCtr="0"/>
          <a:lstStyle>
            <a:defPPr>
              <a:defRPr lang="en-US"/>
            </a:defPPr>
            <a:lvl1pPr indent="0" algn="ctr" defTabSz="914400">
              <a:lnSpc>
                <a:spcPct val="100000"/>
              </a:lnSpc>
              <a:spcBef>
                <a:spcPts val="1000"/>
              </a:spcBef>
              <a:spcAft>
                <a:spcPts val="600"/>
              </a:spcAft>
              <a:buFont typeface="Arial" panose="020B0604020202020204" pitchFamily="34" charset="0"/>
              <a:buNone/>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0" defTabSz="457200">
              <a:spcBef>
                <a:spcPts val="0"/>
              </a:spcBef>
              <a:spcAft>
                <a:spcPts val="900"/>
              </a:spcAft>
              <a:defRPr/>
            </a:pPr>
            <a:endParaRPr kumimoji="0" lang="en-US" sz="2400" b="0" u="none" strike="noStrike" kern="1200" cap="none" spc="0" normalizeH="0" baseline="0" noProof="0">
              <a:ln>
                <a:noFill/>
              </a:ln>
              <a:solidFill>
                <a:srgbClr val="51B647">
                  <a:lumMod val="75000"/>
                </a:srgbClr>
              </a:solidFill>
              <a:effectLst/>
              <a:uLnTx/>
              <a:uFillTx/>
              <a:latin typeface="Arial" panose="020B0604020202020204" pitchFamily="34" charset="0"/>
              <a:cs typeface="Arial" panose="020B0604020202020204" pitchFamily="34" charset="0"/>
            </a:endParaRPr>
          </a:p>
        </p:txBody>
      </p:sp>
      <p:pic>
        <p:nvPicPr>
          <p:cNvPr id="11" name="Graphic 10" descr="Mailbox">
            <a:extLst>
              <a:ext uri="{FF2B5EF4-FFF2-40B4-BE49-F238E27FC236}">
                <a16:creationId xmlns:a16="http://schemas.microsoft.com/office/drawing/2014/main" id="{E783ADC5-6804-45ED-BF54-62FAF157F2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4195" y="1146576"/>
            <a:ext cx="1773556" cy="1773556"/>
          </a:xfrm>
          <a:prstGeom prst="rect">
            <a:avLst/>
          </a:prstGeom>
        </p:spPr>
      </p:pic>
      <p:sp>
        <p:nvSpPr>
          <p:cNvPr id="20" name="Rectangle 19">
            <a:extLst>
              <a:ext uri="{FF2B5EF4-FFF2-40B4-BE49-F238E27FC236}">
                <a16:creationId xmlns:a16="http://schemas.microsoft.com/office/drawing/2014/main" id="{B08C7D5D-5EFE-4F73-96C3-F281709467C6}"/>
              </a:ext>
            </a:extLst>
          </p:cNvPr>
          <p:cNvSpPr/>
          <p:nvPr/>
        </p:nvSpPr>
        <p:spPr>
          <a:xfrm>
            <a:off x="2157524" y="2735466"/>
            <a:ext cx="3364992" cy="369332"/>
          </a:xfrm>
          <a:prstGeom prst="rect">
            <a:avLst/>
          </a:prstGeom>
        </p:spPr>
        <p:txBody>
          <a:bodyPr wrap="square" lIns="0" rIns="0">
            <a:spAutoFit/>
          </a:bodyPr>
          <a:lstStyle/>
          <a:p>
            <a:pPr algn="ctr"/>
            <a:r>
              <a:rPr lang="en-US">
                <a:solidFill>
                  <a:srgbClr val="153879"/>
                </a:solidFill>
                <a:latin typeface="Arial" panose="020B0604020202020204" pitchFamily="34" charset="0"/>
                <a:cs typeface="Arial" panose="020B0604020202020204" pitchFamily="34" charset="0"/>
              </a:rPr>
              <a:t>Property owner/tenant letters</a:t>
            </a:r>
          </a:p>
        </p:txBody>
      </p:sp>
      <p:sp>
        <p:nvSpPr>
          <p:cNvPr id="21" name="Rectangle 20">
            <a:extLst>
              <a:ext uri="{FF2B5EF4-FFF2-40B4-BE49-F238E27FC236}">
                <a16:creationId xmlns:a16="http://schemas.microsoft.com/office/drawing/2014/main" id="{204168AF-1440-42BD-92C9-9132E01B5431}"/>
              </a:ext>
            </a:extLst>
          </p:cNvPr>
          <p:cNvSpPr/>
          <p:nvPr/>
        </p:nvSpPr>
        <p:spPr>
          <a:xfrm>
            <a:off x="6070424" y="5198004"/>
            <a:ext cx="3364992" cy="369332"/>
          </a:xfrm>
          <a:prstGeom prst="rect">
            <a:avLst/>
          </a:prstGeom>
        </p:spPr>
        <p:txBody>
          <a:bodyPr wrap="square" lIns="0" rIns="0">
            <a:spAutoFit/>
          </a:bodyPr>
          <a:lstStyle/>
          <a:p>
            <a:pPr algn="ctr"/>
            <a:r>
              <a:rPr lang="en-US">
                <a:solidFill>
                  <a:srgbClr val="153879"/>
                </a:solidFill>
                <a:latin typeface="Arial" panose="020B0604020202020204" pitchFamily="34" charset="0"/>
                <a:cs typeface="Arial" panose="020B0604020202020204" pitchFamily="34" charset="0"/>
              </a:rPr>
              <a:t>Social media</a:t>
            </a:r>
          </a:p>
        </p:txBody>
      </p:sp>
      <p:pic>
        <p:nvPicPr>
          <p:cNvPr id="3" name="Picture 2">
            <a:extLst>
              <a:ext uri="{FF2B5EF4-FFF2-40B4-BE49-F238E27FC236}">
                <a16:creationId xmlns:a16="http://schemas.microsoft.com/office/drawing/2014/main" id="{0D6EA05B-7ED5-44D7-81D7-89116CF4B2B9}"/>
              </a:ext>
            </a:extLst>
          </p:cNvPr>
          <p:cNvPicPr>
            <a:picLocks noChangeAspect="1"/>
          </p:cNvPicPr>
          <p:nvPr/>
        </p:nvPicPr>
        <p:blipFill>
          <a:blip r:embed="rId6"/>
          <a:stretch>
            <a:fillRect/>
          </a:stretch>
        </p:blipFill>
        <p:spPr>
          <a:xfrm>
            <a:off x="6109513" y="905111"/>
            <a:ext cx="3377477" cy="2243522"/>
          </a:xfrm>
          <a:prstGeom prst="rect">
            <a:avLst/>
          </a:prstGeom>
        </p:spPr>
      </p:pic>
      <p:pic>
        <p:nvPicPr>
          <p:cNvPr id="15" name="Graphic 14" descr="Email">
            <a:extLst>
              <a:ext uri="{FF2B5EF4-FFF2-40B4-BE49-F238E27FC236}">
                <a16:creationId xmlns:a16="http://schemas.microsoft.com/office/drawing/2014/main" id="{5FE6A5FA-36EB-42F9-BFCD-4DC2D8435D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91573" y="1060364"/>
            <a:ext cx="1600200" cy="1600200"/>
          </a:xfrm>
          <a:prstGeom prst="rect">
            <a:avLst/>
          </a:prstGeom>
        </p:spPr>
      </p:pic>
      <p:pic>
        <p:nvPicPr>
          <p:cNvPr id="19" name="Picture 18" descr="A picture containing black&#10;&#10;Description automatically generated">
            <a:extLst>
              <a:ext uri="{FF2B5EF4-FFF2-40B4-BE49-F238E27FC236}">
                <a16:creationId xmlns:a16="http://schemas.microsoft.com/office/drawing/2014/main" id="{E8CD4320-08EB-46DF-BCFC-252228BB5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297768" y="3600653"/>
            <a:ext cx="3081940" cy="1269125"/>
          </a:xfrm>
          <a:prstGeom prst="rect">
            <a:avLst/>
          </a:prstGeom>
        </p:spPr>
      </p:pic>
      <p:sp>
        <p:nvSpPr>
          <p:cNvPr id="22" name="TextBox 21">
            <a:extLst>
              <a:ext uri="{FF2B5EF4-FFF2-40B4-BE49-F238E27FC236}">
                <a16:creationId xmlns:a16="http://schemas.microsoft.com/office/drawing/2014/main" id="{A5D7DB76-CCBB-4532-9293-C0715375B3E9}"/>
              </a:ext>
            </a:extLst>
          </p:cNvPr>
          <p:cNvSpPr txBox="1"/>
          <p:nvPr/>
        </p:nvSpPr>
        <p:spPr>
          <a:xfrm>
            <a:off x="4739436" y="2715190"/>
            <a:ext cx="60985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Emails to project contacts list</a:t>
            </a:r>
          </a:p>
        </p:txBody>
      </p:sp>
      <p:pic>
        <p:nvPicPr>
          <p:cNvPr id="4" name="Picture 3">
            <a:extLst>
              <a:ext uri="{FF2B5EF4-FFF2-40B4-BE49-F238E27FC236}">
                <a16:creationId xmlns:a16="http://schemas.microsoft.com/office/drawing/2014/main" id="{1AE20D40-78F0-4AFC-B63E-48E2A72B9FA6}"/>
              </a:ext>
            </a:extLst>
          </p:cNvPr>
          <p:cNvPicPr>
            <a:picLocks noChangeAspect="1"/>
          </p:cNvPicPr>
          <p:nvPr/>
        </p:nvPicPr>
        <p:blipFill>
          <a:blip r:embed="rId6"/>
          <a:stretch>
            <a:fillRect/>
          </a:stretch>
        </p:blipFill>
        <p:spPr>
          <a:xfrm>
            <a:off x="2184848" y="3408732"/>
            <a:ext cx="3377477" cy="2243522"/>
          </a:xfrm>
          <a:prstGeom prst="rect">
            <a:avLst/>
          </a:prstGeom>
        </p:spPr>
      </p:pic>
      <p:sp>
        <p:nvSpPr>
          <p:cNvPr id="23" name="TextBox 22">
            <a:extLst>
              <a:ext uri="{FF2B5EF4-FFF2-40B4-BE49-F238E27FC236}">
                <a16:creationId xmlns:a16="http://schemas.microsoft.com/office/drawing/2014/main" id="{F8AFF402-187E-4271-90D3-9CC4AB9859E3}"/>
              </a:ext>
            </a:extLst>
          </p:cNvPr>
          <p:cNvSpPr txBox="1"/>
          <p:nvPr/>
        </p:nvSpPr>
        <p:spPr>
          <a:xfrm>
            <a:off x="831682" y="5218280"/>
            <a:ext cx="60985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Florida Administrative Register</a:t>
            </a:r>
          </a:p>
        </p:txBody>
      </p:sp>
      <p:pic>
        <p:nvPicPr>
          <p:cNvPr id="16" name="Picture 15">
            <a:extLst>
              <a:ext uri="{FF2B5EF4-FFF2-40B4-BE49-F238E27FC236}">
                <a16:creationId xmlns:a16="http://schemas.microsoft.com/office/drawing/2014/main" id="{CF6157EC-53AB-4956-8DF7-0B432E28F355}"/>
              </a:ext>
            </a:extLst>
          </p:cNvPr>
          <p:cNvPicPr/>
          <p:nvPr/>
        </p:nvPicPr>
        <p:blipFill rotWithShape="1">
          <a:blip r:embed="rId10"/>
          <a:srcRect l="89103" t="43434" r="-641" b="35049"/>
          <a:stretch/>
        </p:blipFill>
        <p:spPr bwMode="auto">
          <a:xfrm>
            <a:off x="3379137" y="4003357"/>
            <a:ext cx="583263" cy="679450"/>
          </a:xfrm>
          <a:prstGeom prst="rect">
            <a:avLst/>
          </a:prstGeom>
          <a:ln>
            <a:noFill/>
          </a:ln>
          <a:extLst>
            <a:ext uri="{53640926-AAD7-44D8-BBD7-CCE9431645EC}">
              <a14:shadowObscured xmlns:a14="http://schemas.microsoft.com/office/drawing/2010/main"/>
            </a:ext>
          </a:extLst>
        </p:spPr>
      </p:pic>
      <p:sp>
        <p:nvSpPr>
          <p:cNvPr id="13" name="Slide Number Placeholder 3">
            <a:extLst>
              <a:ext uri="{FF2B5EF4-FFF2-40B4-BE49-F238E27FC236}">
                <a16:creationId xmlns:a16="http://schemas.microsoft.com/office/drawing/2014/main" id="{483B42EF-9686-6996-97C5-C0A2047A6240}"/>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12</a:t>
            </a:fld>
            <a:endParaRPr lang="en-US" sz="1200">
              <a:solidFill>
                <a:prstClr val="white"/>
              </a:solidFill>
            </a:endParaRPr>
          </a:p>
        </p:txBody>
      </p:sp>
    </p:spTree>
    <p:extLst>
      <p:ext uri="{BB962C8B-B14F-4D97-AF65-F5344CB8AC3E}">
        <p14:creationId xmlns:p14="http://schemas.microsoft.com/office/powerpoint/2010/main" val="2778734487"/>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
            <a:extLst>
              <a:ext uri="{FF2B5EF4-FFF2-40B4-BE49-F238E27FC236}">
                <a16:creationId xmlns:a16="http://schemas.microsoft.com/office/drawing/2014/main" id="{D557A847-BF90-49B6-85F3-86B5851A284B}"/>
              </a:ext>
            </a:extLst>
          </p:cNvPr>
          <p:cNvSpPr txBox="1">
            <a:spLocks/>
          </p:cNvSpPr>
          <p:nvPr/>
        </p:nvSpPr>
        <p:spPr>
          <a:xfrm>
            <a:off x="3631024" y="91981"/>
            <a:ext cx="4657952"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800">
                <a:solidFill>
                  <a:srgbClr val="1F4284"/>
                </a:solidFill>
              </a:rPr>
              <a:t>Project Documents</a:t>
            </a:r>
          </a:p>
        </p:txBody>
      </p:sp>
      <p:sp>
        <p:nvSpPr>
          <p:cNvPr id="2" name="Text Placeholder 10">
            <a:extLst>
              <a:ext uri="{FF2B5EF4-FFF2-40B4-BE49-F238E27FC236}">
                <a16:creationId xmlns:a16="http://schemas.microsoft.com/office/drawing/2014/main" id="{171E610D-4EBD-4FAE-9BF4-405C9580B2A9}"/>
              </a:ext>
            </a:extLst>
          </p:cNvPr>
          <p:cNvSpPr txBox="1">
            <a:spLocks/>
          </p:cNvSpPr>
          <p:nvPr/>
        </p:nvSpPr>
        <p:spPr>
          <a:xfrm>
            <a:off x="3962400" y="1295400"/>
            <a:ext cx="7759496" cy="1447800"/>
          </a:xfrm>
          <a:prstGeom prst="rect">
            <a:avLst/>
          </a:prstGeom>
          <a:noFill/>
          <a:ln>
            <a:noFill/>
          </a:ln>
        </p:spPr>
        <p:txBody>
          <a:bodyPr lIns="182880" tIns="91440" rIns="91440" bIns="27432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1" indent="0">
              <a:lnSpc>
                <a:spcPct val="90000"/>
              </a:lnSpc>
              <a:spcBef>
                <a:spcPts val="0"/>
              </a:spcBef>
              <a:spcAft>
                <a:spcPts val="1200"/>
              </a:spcAft>
              <a:buNone/>
              <a:defRPr/>
            </a:pPr>
            <a:r>
              <a:rPr lang="en-US" sz="2800">
                <a:solidFill>
                  <a:srgbClr val="153879"/>
                </a:solidFill>
                <a:latin typeface="Arial" panose="020B0604020202020204" pitchFamily="34" charset="0"/>
                <a:cs typeface="Arial" panose="020B0604020202020204" pitchFamily="34" charset="0"/>
              </a:rPr>
              <a:t>Draft project documents are available for public review at the following location and online.</a:t>
            </a:r>
          </a:p>
          <a:p>
            <a:pPr marL="400050" indent="-400050">
              <a:lnSpc>
                <a:spcPct val="90000"/>
              </a:lnSpc>
              <a:spcBef>
                <a:spcPts val="0"/>
              </a:spcBef>
              <a:spcAft>
                <a:spcPts val="1200"/>
              </a:spcAft>
              <a:defRPr/>
            </a:pPr>
            <a:endParaRPr kumimoji="0" lang="en-US" sz="2800" b="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F2D5D955-88E9-44AB-A045-500688CE6FF3}"/>
              </a:ext>
            </a:extLst>
          </p:cNvPr>
          <p:cNvGrpSpPr/>
          <p:nvPr/>
        </p:nvGrpSpPr>
        <p:grpSpPr>
          <a:xfrm>
            <a:off x="685800" y="1143000"/>
            <a:ext cx="3730288" cy="3765362"/>
            <a:chOff x="8388306" y="2017958"/>
            <a:chExt cx="3730288" cy="3765362"/>
          </a:xfrm>
        </p:grpSpPr>
        <p:pic>
          <p:nvPicPr>
            <p:cNvPr id="17" name="Graphic 16" descr="Paper">
              <a:extLst>
                <a:ext uri="{FF2B5EF4-FFF2-40B4-BE49-F238E27FC236}">
                  <a16:creationId xmlns:a16="http://schemas.microsoft.com/office/drawing/2014/main" id="{4B5DE87A-CB6B-44E5-8646-502B646B79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610600" y="2017958"/>
              <a:ext cx="3507994" cy="3507994"/>
            </a:xfrm>
            <a:prstGeom prst="rect">
              <a:avLst/>
            </a:prstGeom>
          </p:spPr>
        </p:pic>
        <p:grpSp>
          <p:nvGrpSpPr>
            <p:cNvPr id="29" name="Group 28">
              <a:extLst>
                <a:ext uri="{FF2B5EF4-FFF2-40B4-BE49-F238E27FC236}">
                  <a16:creationId xmlns:a16="http://schemas.microsoft.com/office/drawing/2014/main" id="{38ED7251-B384-4128-8EE2-6F112B174C8A}"/>
                </a:ext>
              </a:extLst>
            </p:cNvPr>
            <p:cNvGrpSpPr/>
            <p:nvPr/>
          </p:nvGrpSpPr>
          <p:grpSpPr>
            <a:xfrm>
              <a:off x="8388306" y="2209800"/>
              <a:ext cx="3529374" cy="3573520"/>
              <a:chOff x="8237480" y="2030534"/>
              <a:chExt cx="3725920" cy="3725920"/>
            </a:xfrm>
          </p:grpSpPr>
          <p:sp>
            <p:nvSpPr>
              <p:cNvPr id="23" name="Rectangle 22">
                <a:extLst>
                  <a:ext uri="{FF2B5EF4-FFF2-40B4-BE49-F238E27FC236}">
                    <a16:creationId xmlns:a16="http://schemas.microsoft.com/office/drawing/2014/main" id="{86F781A4-EB5A-4E20-AE9D-16080EFAAF24}"/>
                  </a:ext>
                </a:extLst>
              </p:cNvPr>
              <p:cNvSpPr/>
              <p:nvPr/>
            </p:nvSpPr>
            <p:spPr>
              <a:xfrm>
                <a:off x="8991600" y="2362200"/>
                <a:ext cx="2209800" cy="304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Graphic 3" descr="Document">
                <a:extLst>
                  <a:ext uri="{FF2B5EF4-FFF2-40B4-BE49-F238E27FC236}">
                    <a16:creationId xmlns:a16="http://schemas.microsoft.com/office/drawing/2014/main" id="{408B6C4A-B205-47EE-A529-E0C42E46FC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7480" y="2030534"/>
                <a:ext cx="3725920" cy="3725920"/>
              </a:xfrm>
              <a:prstGeom prst="rect">
                <a:avLst/>
              </a:prstGeom>
            </p:spPr>
          </p:pic>
        </p:grpSp>
      </p:grpSp>
      <p:sp>
        <p:nvSpPr>
          <p:cNvPr id="30" name="Text Placeholder 10">
            <a:extLst>
              <a:ext uri="{FF2B5EF4-FFF2-40B4-BE49-F238E27FC236}">
                <a16:creationId xmlns:a16="http://schemas.microsoft.com/office/drawing/2014/main" id="{94AC3F54-1658-4519-AB57-1382C1FA6226}"/>
              </a:ext>
            </a:extLst>
          </p:cNvPr>
          <p:cNvSpPr txBox="1">
            <a:spLocks/>
          </p:cNvSpPr>
          <p:nvPr/>
        </p:nvSpPr>
        <p:spPr>
          <a:xfrm>
            <a:off x="7994008" y="2711638"/>
            <a:ext cx="3664592" cy="762000"/>
          </a:xfrm>
          <a:prstGeom prst="rect">
            <a:avLst/>
          </a:prstGeom>
          <a:solidFill>
            <a:srgbClr val="153879"/>
          </a:solidFill>
          <a:ln>
            <a:noFill/>
          </a:ln>
        </p:spPr>
        <p:txBody>
          <a:bodyPr lIns="0" tIns="182880" rIns="0" bIns="13716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70000"/>
              </a:lnSpc>
              <a:spcBef>
                <a:spcPts val="0"/>
              </a:spcBef>
              <a:spcAft>
                <a:spcPts val="600"/>
              </a:spcAft>
              <a:buClrTx/>
              <a:buSzTx/>
              <a:buFont typeface="Arial" panose="020B0604020202020204" pitchFamily="34" charset="0"/>
              <a:buNone/>
              <a:tabLst/>
              <a:defRPr/>
            </a:pPr>
            <a:r>
              <a:rPr kumimoji="0" lang="en-US" sz="2400" b="1" i="0" u="none" strike="noStrike" kern="1200" cap="none" normalizeH="0" noProof="0">
                <a:ln>
                  <a:noFill/>
                </a:ln>
                <a:solidFill>
                  <a:schemeClr val="bg1"/>
                </a:solidFill>
                <a:effectLst/>
                <a:uLnTx/>
                <a:uFillTx/>
                <a:latin typeface="Arial"/>
                <a:cs typeface="Arial"/>
              </a:rPr>
              <a:t>Project Website</a:t>
            </a:r>
            <a:endParaRPr lang="en-US" sz="2400" b="1" i="0" u="none" strike="noStrike" kern="1200" cap="none" normalizeH="0" noProof="0">
              <a:ln>
                <a:noFill/>
              </a:ln>
              <a:solidFill>
                <a:schemeClr val="bg1"/>
              </a:solidFill>
              <a:effectLst/>
              <a:uLnTx/>
              <a:uFillTx/>
              <a:latin typeface="Arial"/>
              <a:cs typeface="Arial"/>
            </a:endParaRPr>
          </a:p>
        </p:txBody>
      </p:sp>
      <p:sp>
        <p:nvSpPr>
          <p:cNvPr id="31" name="Text Placeholder 10">
            <a:extLst>
              <a:ext uri="{FF2B5EF4-FFF2-40B4-BE49-F238E27FC236}">
                <a16:creationId xmlns:a16="http://schemas.microsoft.com/office/drawing/2014/main" id="{7ED2259C-4DDD-4537-8FE7-B023D9C2E451}"/>
              </a:ext>
            </a:extLst>
          </p:cNvPr>
          <p:cNvSpPr txBox="1">
            <a:spLocks/>
          </p:cNvSpPr>
          <p:nvPr/>
        </p:nvSpPr>
        <p:spPr>
          <a:xfrm>
            <a:off x="7994007" y="3549838"/>
            <a:ext cx="3664592" cy="2209800"/>
          </a:xfrm>
          <a:prstGeom prst="rect">
            <a:avLst/>
          </a:prstGeom>
          <a:noFill/>
          <a:ln>
            <a:solidFill>
              <a:schemeClr val="bg1">
                <a:lumMod val="65000"/>
              </a:schemeClr>
            </a:solidFill>
          </a:ln>
        </p:spPr>
        <p:txBody>
          <a:bodyPr lIns="182880" tIns="182880" rIns="182880" bIns="13716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gn="ctr">
              <a:lnSpc>
                <a:spcPct val="100000"/>
              </a:lnSpc>
              <a:spcBef>
                <a:spcPts val="0"/>
              </a:spcBef>
              <a:spcAft>
                <a:spcPts val="1500"/>
              </a:spcAft>
              <a:buNone/>
              <a:defRPr/>
            </a:pPr>
            <a:endParaRPr lang="en-US" sz="2000">
              <a:solidFill>
                <a:srgbClr val="153879"/>
              </a:solidFill>
              <a:cs typeface="Arial" panose="020B0604020202020204" pitchFamily="34" charset="0"/>
            </a:endParaRPr>
          </a:p>
        </p:txBody>
      </p:sp>
      <p:sp>
        <p:nvSpPr>
          <p:cNvPr id="37" name="Text Placeholder 10">
            <a:extLst>
              <a:ext uri="{FF2B5EF4-FFF2-40B4-BE49-F238E27FC236}">
                <a16:creationId xmlns:a16="http://schemas.microsoft.com/office/drawing/2014/main" id="{466D7086-C860-4A50-AAEC-B44B73806862}"/>
              </a:ext>
            </a:extLst>
          </p:cNvPr>
          <p:cNvSpPr txBox="1">
            <a:spLocks/>
          </p:cNvSpPr>
          <p:nvPr/>
        </p:nvSpPr>
        <p:spPr>
          <a:xfrm>
            <a:off x="4127705" y="2711638"/>
            <a:ext cx="3664592" cy="762000"/>
          </a:xfrm>
          <a:prstGeom prst="rect">
            <a:avLst/>
          </a:prstGeom>
          <a:solidFill>
            <a:srgbClr val="153879"/>
          </a:solidFill>
          <a:ln>
            <a:noFill/>
          </a:ln>
        </p:spPr>
        <p:txBody>
          <a:bodyPr lIns="182880" tIns="182880" rIns="182880" bIns="13716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7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Physical Location</a:t>
            </a:r>
          </a:p>
        </p:txBody>
      </p:sp>
      <p:sp>
        <p:nvSpPr>
          <p:cNvPr id="39" name="Text Placeholder 10">
            <a:extLst>
              <a:ext uri="{FF2B5EF4-FFF2-40B4-BE49-F238E27FC236}">
                <a16:creationId xmlns:a16="http://schemas.microsoft.com/office/drawing/2014/main" id="{9A7F1C82-3379-48DA-AD19-32258BFCCCDE}"/>
              </a:ext>
            </a:extLst>
          </p:cNvPr>
          <p:cNvSpPr txBox="1">
            <a:spLocks/>
          </p:cNvSpPr>
          <p:nvPr/>
        </p:nvSpPr>
        <p:spPr>
          <a:xfrm>
            <a:off x="4127704" y="3549838"/>
            <a:ext cx="3664592" cy="2209800"/>
          </a:xfrm>
          <a:prstGeom prst="rect">
            <a:avLst/>
          </a:prstGeom>
          <a:noFill/>
          <a:ln>
            <a:solidFill>
              <a:schemeClr val="bg1">
                <a:lumMod val="65000"/>
              </a:schemeClr>
            </a:solidFill>
          </a:ln>
        </p:spPr>
        <p:txBody>
          <a:bodyPr lIns="182880" tIns="182880" rIns="182880" bIns="13716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solidFill>
                  <a:srgbClr val="153879"/>
                </a:solidFill>
                <a:latin typeface="Arial" panose="020B0604020202020204" pitchFamily="34" charset="0"/>
                <a:cs typeface="Arial" panose="020B0604020202020204" pitchFamily="34" charset="0"/>
              </a:rPr>
              <a:t>Florida Department of Transportation,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solidFill>
                  <a:srgbClr val="153879"/>
                </a:solidFill>
                <a:latin typeface="Arial" panose="020B0604020202020204" pitchFamily="34" charset="0"/>
                <a:cs typeface="Arial" panose="020B0604020202020204" pitchFamily="34" charset="0"/>
              </a:rPr>
              <a:t>3400 West Commercial Blvd.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a:solidFill>
                  <a:srgbClr val="153879"/>
                </a:solidFill>
                <a:latin typeface="Arial" panose="020B0604020202020204" pitchFamily="34" charset="0"/>
                <a:cs typeface="Arial" panose="020B0604020202020204" pitchFamily="34" charset="0"/>
              </a:rPr>
              <a:t>Fort Lauderdale, FL 33309</a:t>
            </a:r>
          </a:p>
        </p:txBody>
      </p:sp>
      <p:pic>
        <p:nvPicPr>
          <p:cNvPr id="16" name="Graphic 15" descr="Schoolhouse">
            <a:extLst>
              <a:ext uri="{FF2B5EF4-FFF2-40B4-BE49-F238E27FC236}">
                <a16:creationId xmlns:a16="http://schemas.microsoft.com/office/drawing/2014/main" id="{96B903EA-DE46-4679-9CFB-EB30C4F64F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687396" y="4787474"/>
            <a:ext cx="1143000" cy="1143000"/>
          </a:xfrm>
          <a:prstGeom prst="rect">
            <a:avLst/>
          </a:prstGeom>
        </p:spPr>
      </p:pic>
      <p:pic>
        <p:nvPicPr>
          <p:cNvPr id="18" name="Graphic 17" descr="Internet">
            <a:extLst>
              <a:ext uri="{FF2B5EF4-FFF2-40B4-BE49-F238E27FC236}">
                <a16:creationId xmlns:a16="http://schemas.microsoft.com/office/drawing/2014/main" id="{ED2EFF48-AB2E-458F-A2CF-93F2084F7E6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39400" y="4787474"/>
            <a:ext cx="1143000" cy="1143000"/>
          </a:xfrm>
          <a:prstGeom prst="rect">
            <a:avLst/>
          </a:prstGeom>
        </p:spPr>
      </p:pic>
      <p:sp>
        <p:nvSpPr>
          <p:cNvPr id="3" name="Slide Number Placeholder 3">
            <a:extLst>
              <a:ext uri="{FF2B5EF4-FFF2-40B4-BE49-F238E27FC236}">
                <a16:creationId xmlns:a16="http://schemas.microsoft.com/office/drawing/2014/main" id="{111E123C-5F8D-3417-28CF-F419A0E66F7B}"/>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13</a:t>
            </a:fld>
            <a:endParaRPr lang="en-US" sz="1200">
              <a:solidFill>
                <a:prstClr val="white"/>
              </a:solidFill>
            </a:endParaRPr>
          </a:p>
        </p:txBody>
      </p:sp>
      <p:sp>
        <p:nvSpPr>
          <p:cNvPr id="6" name="TextBox 5">
            <a:extLst>
              <a:ext uri="{FF2B5EF4-FFF2-40B4-BE49-F238E27FC236}">
                <a16:creationId xmlns:a16="http://schemas.microsoft.com/office/drawing/2014/main" id="{169ACF07-4821-8631-C2C9-914F101EA75E}"/>
              </a:ext>
            </a:extLst>
          </p:cNvPr>
          <p:cNvSpPr txBox="1"/>
          <p:nvPr/>
        </p:nvSpPr>
        <p:spPr>
          <a:xfrm>
            <a:off x="8108781" y="3647072"/>
            <a:ext cx="3397419" cy="1027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Bef>
                <a:spcPts val="0"/>
              </a:spcBef>
              <a:spcAft>
                <a:spcPts val="1000"/>
              </a:spcAft>
            </a:pPr>
            <a:r>
              <a:rPr lang="en-US" sz="1800" u="sng" dirty="0">
                <a:solidFill>
                  <a:srgbClr val="0000FF"/>
                </a:solidFill>
                <a:effectLst/>
                <a:latin typeface="Calibri" panose="020F0502020204030204" pitchFamily="34" charset="0"/>
                <a:ea typeface="Calibri" panose="020F0502020204030204" pitchFamily="34" charset="0"/>
                <a:hlinkClick r:id="rId11"/>
              </a:rPr>
              <a:t>FDOT Treasure Coast Construction - State Road 60 Roadway Improvements (d4fdot.com)</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87086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1AF94-55A2-46AE-B4A3-8C0634460973}"/>
              </a:ext>
            </a:extLst>
          </p:cNvPr>
          <p:cNvSpPr>
            <a:spLocks noGrp="1"/>
          </p:cNvSpPr>
          <p:nvPr>
            <p:ph idx="1"/>
          </p:nvPr>
        </p:nvSpPr>
        <p:spPr>
          <a:xfrm>
            <a:off x="609600" y="1371600"/>
            <a:ext cx="10972800" cy="4525963"/>
          </a:xfrm>
        </p:spPr>
        <p:txBody>
          <a:bodyPr/>
          <a:lstStyle/>
          <a:p>
            <a:pPr marL="0" indent="0" algn="ctr">
              <a:buNone/>
            </a:pPr>
            <a:endParaRPr lang="en-US" sz="4000" b="1">
              <a:solidFill>
                <a:srgbClr val="153879"/>
              </a:solidFill>
              <a:ea typeface="+mj-ea"/>
            </a:endParaRPr>
          </a:p>
          <a:p>
            <a:pPr marL="0" indent="0" algn="ctr">
              <a:buNone/>
            </a:pP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 Non-Discrimination Policy</a:t>
            </a:r>
            <a:b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b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and</a:t>
            </a:r>
            <a:b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b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Rules of Engagement  </a:t>
            </a:r>
            <a:b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br>
            <a:endParaRPr lang="en-US"/>
          </a:p>
        </p:txBody>
      </p:sp>
      <p:sp>
        <p:nvSpPr>
          <p:cNvPr id="7" name="Slide Number Placeholder 3">
            <a:extLst>
              <a:ext uri="{FF2B5EF4-FFF2-40B4-BE49-F238E27FC236}">
                <a16:creationId xmlns:a16="http://schemas.microsoft.com/office/drawing/2014/main" id="{00EB945A-6CB0-A65B-DCA6-53BE9684BB59}"/>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14</a:t>
            </a:fld>
            <a:endParaRPr lang="en-US" sz="1200">
              <a:solidFill>
                <a:prstClr val="white"/>
              </a:solidFill>
            </a:endParaRPr>
          </a:p>
        </p:txBody>
      </p:sp>
    </p:spTree>
    <p:extLst>
      <p:ext uri="{BB962C8B-B14F-4D97-AF65-F5344CB8AC3E}">
        <p14:creationId xmlns:p14="http://schemas.microsoft.com/office/powerpoint/2010/main" val="1062060000"/>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8998CC10-E59A-4C65-9D4C-FEC265B0686B}"/>
              </a:ext>
            </a:extLst>
          </p:cNvPr>
          <p:cNvSpPr txBox="1">
            <a:spLocks/>
          </p:cNvSpPr>
          <p:nvPr/>
        </p:nvSpPr>
        <p:spPr>
          <a:xfrm>
            <a:off x="228600" y="955409"/>
            <a:ext cx="3505200" cy="2398776"/>
          </a:xfrm>
          <a:prstGeom prst="rect">
            <a:avLst/>
          </a:prstGeom>
          <a:solidFill>
            <a:srgbClr val="1F4284"/>
          </a:solidFill>
          <a:ln>
            <a:noFill/>
          </a:ln>
        </p:spPr>
        <p:txBody>
          <a:bodyPr lIns="274320" tIns="91440" rIns="274320" bIns="27432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nSpc>
                <a:spcPct val="90000"/>
              </a:lnSpc>
              <a:spcBef>
                <a:spcPts val="0"/>
              </a:spcBef>
              <a:spcAft>
                <a:spcPts val="1500"/>
              </a:spcAft>
              <a:buNone/>
              <a:defRPr/>
            </a:pPr>
            <a:r>
              <a:rPr lang="en-US" sz="4000" b="1">
                <a:solidFill>
                  <a:schemeClr val="bg1"/>
                </a:solidFill>
                <a:latin typeface="Arial" panose="020B0604020202020204" pitchFamily="34" charset="0"/>
                <a:cs typeface="Arial" panose="020B0604020202020204" pitchFamily="34" charset="0"/>
              </a:rPr>
              <a:t>Title VI Compliance</a:t>
            </a:r>
          </a:p>
        </p:txBody>
      </p:sp>
      <p:sp>
        <p:nvSpPr>
          <p:cNvPr id="7" name="Text Placeholder 10">
            <a:extLst>
              <a:ext uri="{FF2B5EF4-FFF2-40B4-BE49-F238E27FC236}">
                <a16:creationId xmlns:a16="http://schemas.microsoft.com/office/drawing/2014/main" id="{A649FAF6-A533-4DC3-A367-44A1AB57423F}"/>
              </a:ext>
            </a:extLst>
          </p:cNvPr>
          <p:cNvSpPr txBox="1">
            <a:spLocks/>
          </p:cNvSpPr>
          <p:nvPr/>
        </p:nvSpPr>
        <p:spPr>
          <a:xfrm>
            <a:off x="2819400" y="5638800"/>
            <a:ext cx="6781800" cy="673608"/>
          </a:xfrm>
          <a:prstGeom prst="rect">
            <a:avLst/>
          </a:prstGeom>
          <a:noFill/>
          <a:ln>
            <a:noFill/>
          </a:ln>
        </p:spPr>
        <p:txBody>
          <a:bodyPr lIns="91440" tIns="91440" rIns="91440" bIns="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gn="ctr">
              <a:lnSpc>
                <a:spcPct val="90000"/>
              </a:lnSpc>
              <a:spcBef>
                <a:spcPts val="0"/>
              </a:spcBef>
              <a:spcAft>
                <a:spcPts val="100"/>
              </a:spcAft>
              <a:buNone/>
              <a:defRPr/>
            </a:pPr>
            <a:r>
              <a:rPr lang="en-US" sz="1800" i="1">
                <a:solidFill>
                  <a:srgbClr val="153879"/>
                </a:solidFill>
                <a:latin typeface="Arial" panose="020B0604020202020204" pitchFamily="34" charset="0"/>
                <a:cs typeface="Arial" panose="020B0604020202020204" pitchFamily="34" charset="0"/>
              </a:rPr>
              <a:t>All inquiries or concerns will be handled according to FDOT procedure and in a prompt and courteous manner. </a:t>
            </a:r>
          </a:p>
        </p:txBody>
      </p:sp>
      <p:sp>
        <p:nvSpPr>
          <p:cNvPr id="14" name="Text Placeholder 10">
            <a:extLst>
              <a:ext uri="{FF2B5EF4-FFF2-40B4-BE49-F238E27FC236}">
                <a16:creationId xmlns:a16="http://schemas.microsoft.com/office/drawing/2014/main" id="{E1BCC505-55A2-4E0C-899C-60EDE2A6267F}"/>
              </a:ext>
            </a:extLst>
          </p:cNvPr>
          <p:cNvSpPr txBox="1">
            <a:spLocks/>
          </p:cNvSpPr>
          <p:nvPr/>
        </p:nvSpPr>
        <p:spPr>
          <a:xfrm>
            <a:off x="7019681" y="3429000"/>
            <a:ext cx="4952999" cy="2209800"/>
          </a:xfrm>
          <a:prstGeom prst="rect">
            <a:avLst/>
          </a:prstGeom>
          <a:solidFill>
            <a:schemeClr val="bg1"/>
          </a:solidFill>
          <a:ln>
            <a:noFill/>
          </a:ln>
        </p:spPr>
        <p:txBody>
          <a:bodyPr lIns="182880" tIns="137160" rIns="91440" bIns="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100000"/>
              </a:lnSpc>
              <a:spcBef>
                <a:spcPts val="0"/>
              </a:spcBef>
              <a:spcAft>
                <a:spcPts val="100"/>
              </a:spcAft>
              <a:buNone/>
              <a:defRPr/>
            </a:pPr>
            <a:r>
              <a:rPr lang="en-US" sz="2100">
                <a:solidFill>
                  <a:srgbClr val="000000"/>
                </a:solidFill>
                <a:latin typeface="Arial" panose="020B0604020202020204" pitchFamily="34" charset="0"/>
                <a:cs typeface="Arial" panose="020B0604020202020204" pitchFamily="34" charset="0"/>
              </a:rPr>
              <a:t>Stefan </a:t>
            </a:r>
            <a:r>
              <a:rPr lang="en-US" sz="2100" err="1">
                <a:solidFill>
                  <a:srgbClr val="000000"/>
                </a:solidFill>
                <a:latin typeface="Arial" panose="020B0604020202020204" pitchFamily="34" charset="0"/>
                <a:cs typeface="Arial" panose="020B0604020202020204" pitchFamily="34" charset="0"/>
              </a:rPr>
              <a:t>Kulakowski</a:t>
            </a:r>
            <a:endParaRPr lang="en-US" sz="210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spcAft>
                <a:spcPts val="100"/>
              </a:spcAft>
              <a:buNone/>
              <a:defRPr/>
            </a:pPr>
            <a:r>
              <a:rPr lang="en-US" sz="2100" b="1">
                <a:solidFill>
                  <a:srgbClr val="000000"/>
                </a:solidFill>
                <a:latin typeface="Arial" panose="020B0604020202020204" pitchFamily="34" charset="0"/>
                <a:cs typeface="Arial" panose="020B0604020202020204" pitchFamily="34" charset="0"/>
              </a:rPr>
              <a:t>State Title VI Coordinator</a:t>
            </a:r>
          </a:p>
          <a:p>
            <a:pPr marL="0" indent="0">
              <a:lnSpc>
                <a:spcPct val="100000"/>
              </a:lnSpc>
              <a:spcBef>
                <a:spcPts val="0"/>
              </a:spcBef>
              <a:spcAft>
                <a:spcPts val="100"/>
              </a:spcAft>
              <a:buNone/>
              <a:defRPr/>
            </a:pPr>
            <a:r>
              <a:rPr lang="en-US" sz="2100">
                <a:solidFill>
                  <a:srgbClr val="000000"/>
                </a:solidFill>
                <a:latin typeface="Arial" panose="020B0604020202020204" pitchFamily="34" charset="0"/>
                <a:cs typeface="Arial" panose="020B0604020202020204" pitchFamily="34" charset="0"/>
              </a:rPr>
              <a:t>605 Suwannee Street</a:t>
            </a:r>
          </a:p>
          <a:p>
            <a:pPr marL="0" indent="0">
              <a:lnSpc>
                <a:spcPct val="100000"/>
              </a:lnSpc>
              <a:spcBef>
                <a:spcPts val="0"/>
              </a:spcBef>
              <a:spcAft>
                <a:spcPts val="100"/>
              </a:spcAft>
              <a:buNone/>
              <a:defRPr/>
            </a:pPr>
            <a:r>
              <a:rPr lang="en-US" sz="2100">
                <a:solidFill>
                  <a:srgbClr val="000000"/>
                </a:solidFill>
                <a:latin typeface="Arial" panose="020B0604020202020204" pitchFamily="34" charset="0"/>
                <a:cs typeface="Arial" panose="020B0604020202020204" pitchFamily="34" charset="0"/>
              </a:rPr>
              <a:t>Tallahassee, Florida 32399 </a:t>
            </a:r>
          </a:p>
          <a:p>
            <a:pPr marL="0" indent="0">
              <a:lnSpc>
                <a:spcPct val="100000"/>
              </a:lnSpc>
              <a:spcBef>
                <a:spcPts val="0"/>
              </a:spcBef>
              <a:spcAft>
                <a:spcPts val="100"/>
              </a:spcAft>
              <a:buNone/>
              <a:defRPr/>
            </a:pPr>
            <a:r>
              <a:rPr lang="en-US" sz="2100">
                <a:solidFill>
                  <a:srgbClr val="000000"/>
                </a:solidFill>
                <a:latin typeface="Arial" panose="020B0604020202020204" pitchFamily="34" charset="0"/>
                <a:cs typeface="Arial" panose="020B0604020202020204" pitchFamily="34" charset="0"/>
              </a:rPr>
              <a:t>850.414.4742</a:t>
            </a:r>
          </a:p>
          <a:p>
            <a:pPr marL="0" indent="0">
              <a:lnSpc>
                <a:spcPct val="100000"/>
              </a:lnSpc>
              <a:spcBef>
                <a:spcPts val="0"/>
              </a:spcBef>
              <a:spcAft>
                <a:spcPts val="100"/>
              </a:spcAft>
              <a:buNone/>
              <a:defRPr/>
            </a:pPr>
            <a:r>
              <a:rPr lang="en-US" sz="2100">
                <a:solidFill>
                  <a:srgbClr val="000000"/>
                </a:solidFill>
                <a:latin typeface="Arial" panose="020B0604020202020204" pitchFamily="34" charset="0"/>
                <a:cs typeface="Arial" panose="020B0604020202020204" pitchFamily="34" charset="0"/>
              </a:rPr>
              <a:t>Stefan.Kulakowski@dot.state.fl.us</a:t>
            </a:r>
          </a:p>
        </p:txBody>
      </p:sp>
      <p:sp>
        <p:nvSpPr>
          <p:cNvPr id="16" name="Text Placeholder 10">
            <a:extLst>
              <a:ext uri="{FF2B5EF4-FFF2-40B4-BE49-F238E27FC236}">
                <a16:creationId xmlns:a16="http://schemas.microsoft.com/office/drawing/2014/main" id="{683F7D7D-CE10-4FD3-BE8E-0B7548F1467D}"/>
              </a:ext>
            </a:extLst>
          </p:cNvPr>
          <p:cNvSpPr txBox="1">
            <a:spLocks/>
          </p:cNvSpPr>
          <p:nvPr/>
        </p:nvSpPr>
        <p:spPr>
          <a:xfrm>
            <a:off x="341376" y="3429000"/>
            <a:ext cx="4956048" cy="2209800"/>
          </a:xfrm>
          <a:prstGeom prst="rect">
            <a:avLst/>
          </a:prstGeom>
          <a:solidFill>
            <a:schemeClr val="bg1"/>
          </a:solidFill>
          <a:ln>
            <a:noFill/>
          </a:ln>
        </p:spPr>
        <p:txBody>
          <a:bodyPr lIns="182880" tIns="137160" rIns="91440" bIns="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nSpc>
                <a:spcPct val="100000"/>
              </a:lnSpc>
              <a:spcBef>
                <a:spcPts val="0"/>
              </a:spcBef>
              <a:spcAft>
                <a:spcPts val="100"/>
              </a:spcAft>
              <a:buNone/>
              <a:defRPr/>
            </a:pPr>
            <a:r>
              <a:rPr lang="en-US" sz="2100" dirty="0">
                <a:latin typeface="Arial" panose="020B0604020202020204" pitchFamily="34" charset="0"/>
                <a:cs typeface="Arial" panose="020B0604020202020204" pitchFamily="34" charset="0"/>
              </a:rPr>
              <a:t>Sharon Singh </a:t>
            </a:r>
            <a:r>
              <a:rPr lang="en-US" sz="2100" dirty="0" err="1">
                <a:latin typeface="Arial" panose="020B0604020202020204" pitchFamily="34" charset="0"/>
                <a:cs typeface="Arial" panose="020B0604020202020204" pitchFamily="34" charset="0"/>
              </a:rPr>
              <a:t>Hagyan</a:t>
            </a:r>
            <a:endParaRPr lang="en-US" sz="2100" dirty="0">
              <a:latin typeface="Arial" panose="020B0604020202020204" pitchFamily="34" charset="0"/>
              <a:cs typeface="Arial" panose="020B0604020202020204" pitchFamily="34" charset="0"/>
            </a:endParaRPr>
          </a:p>
          <a:p>
            <a:pPr marL="0" indent="0">
              <a:lnSpc>
                <a:spcPct val="100000"/>
              </a:lnSpc>
              <a:spcBef>
                <a:spcPts val="0"/>
              </a:spcBef>
              <a:spcAft>
                <a:spcPts val="100"/>
              </a:spcAft>
              <a:buNone/>
              <a:defRPr/>
            </a:pPr>
            <a:r>
              <a:rPr lang="en-US" sz="2100" b="1" dirty="0">
                <a:latin typeface="Arial" panose="020B0604020202020204" pitchFamily="34" charset="0"/>
                <a:cs typeface="Arial" panose="020B0604020202020204" pitchFamily="34" charset="0"/>
              </a:rPr>
              <a:t>District Four Title VI Coordinator</a:t>
            </a:r>
          </a:p>
          <a:p>
            <a:pPr marL="0" indent="0">
              <a:lnSpc>
                <a:spcPct val="100000"/>
              </a:lnSpc>
              <a:spcBef>
                <a:spcPts val="0"/>
              </a:spcBef>
              <a:spcAft>
                <a:spcPts val="100"/>
              </a:spcAft>
              <a:buNone/>
              <a:defRPr/>
            </a:pPr>
            <a:r>
              <a:rPr lang="fr-FR" sz="2100" dirty="0">
                <a:solidFill>
                  <a:srgbClr val="000000"/>
                </a:solidFill>
                <a:latin typeface="Arial" panose="020B0604020202020204" pitchFamily="34" charset="0"/>
                <a:cs typeface="Arial" panose="020B0604020202020204" pitchFamily="34" charset="0"/>
              </a:rPr>
              <a:t>3400 West Commercial Boulevard</a:t>
            </a:r>
          </a:p>
          <a:p>
            <a:pPr marL="0" indent="0">
              <a:lnSpc>
                <a:spcPct val="100000"/>
              </a:lnSpc>
              <a:spcBef>
                <a:spcPts val="0"/>
              </a:spcBef>
              <a:spcAft>
                <a:spcPts val="100"/>
              </a:spcAft>
              <a:buNone/>
              <a:defRPr/>
            </a:pPr>
            <a:r>
              <a:rPr lang="fr-FR" sz="2100" dirty="0">
                <a:solidFill>
                  <a:srgbClr val="000000"/>
                </a:solidFill>
                <a:latin typeface="Arial" panose="020B0604020202020204" pitchFamily="34" charset="0"/>
                <a:cs typeface="Arial" panose="020B0604020202020204" pitchFamily="34" charset="0"/>
              </a:rPr>
              <a:t>Fort Lauderdale, Florida 33309</a:t>
            </a:r>
          </a:p>
          <a:p>
            <a:pPr marL="0" indent="0">
              <a:lnSpc>
                <a:spcPct val="100000"/>
              </a:lnSpc>
              <a:spcBef>
                <a:spcPts val="0"/>
              </a:spcBef>
              <a:spcAft>
                <a:spcPts val="100"/>
              </a:spcAft>
              <a:buNone/>
              <a:defRPr/>
            </a:pPr>
            <a:r>
              <a:rPr lang="en-US" sz="2100" dirty="0">
                <a:solidFill>
                  <a:srgbClr val="000000"/>
                </a:solidFill>
                <a:latin typeface="Arial" panose="020B0604020202020204" pitchFamily="34" charset="0"/>
                <a:cs typeface="Arial" panose="020B0604020202020204" pitchFamily="34" charset="0"/>
              </a:rPr>
              <a:t>954.777.4190</a:t>
            </a:r>
          </a:p>
          <a:p>
            <a:pPr marL="0" indent="0">
              <a:lnSpc>
                <a:spcPct val="100000"/>
              </a:lnSpc>
              <a:spcBef>
                <a:spcPts val="0"/>
              </a:spcBef>
              <a:spcAft>
                <a:spcPts val="100"/>
              </a:spcAft>
              <a:buNone/>
              <a:defRPr/>
            </a:pPr>
            <a:r>
              <a:rPr lang="en-US" sz="2100" dirty="0">
                <a:solidFill>
                  <a:srgbClr val="000000"/>
                </a:solidFill>
                <a:latin typeface="Arial" panose="020B0604020202020204" pitchFamily="34" charset="0"/>
                <a:cs typeface="Arial" panose="020B0604020202020204" pitchFamily="34" charset="0"/>
              </a:rPr>
              <a:t>Sharon.SinghHagyan@dot.state.fl.us</a:t>
            </a:r>
          </a:p>
        </p:txBody>
      </p:sp>
      <p:sp>
        <p:nvSpPr>
          <p:cNvPr id="18" name="Text Placeholder 10">
            <a:extLst>
              <a:ext uri="{FF2B5EF4-FFF2-40B4-BE49-F238E27FC236}">
                <a16:creationId xmlns:a16="http://schemas.microsoft.com/office/drawing/2014/main" id="{9E185019-66BE-47FC-A9A4-E86DA1D0A360}"/>
              </a:ext>
            </a:extLst>
          </p:cNvPr>
          <p:cNvSpPr txBox="1">
            <a:spLocks/>
          </p:cNvSpPr>
          <p:nvPr/>
        </p:nvSpPr>
        <p:spPr>
          <a:xfrm>
            <a:off x="4267200" y="983673"/>
            <a:ext cx="6678301" cy="2209800"/>
          </a:xfrm>
          <a:prstGeom prst="rect">
            <a:avLst/>
          </a:prstGeom>
          <a:noFill/>
          <a:ln>
            <a:noFill/>
          </a:ln>
        </p:spPr>
        <p:txBody>
          <a:bodyPr lIns="182880" tIns="91440" rIns="91440" bIns="27432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lvl="0" indent="0">
              <a:lnSpc>
                <a:spcPct val="100000"/>
              </a:lnSpc>
              <a:spcBef>
                <a:spcPts val="0"/>
              </a:spcBef>
              <a:spcAft>
                <a:spcPts val="1500"/>
              </a:spcAft>
              <a:buNone/>
              <a:defRPr/>
            </a:pPr>
            <a:r>
              <a:rPr lang="en-US" sz="2400" i="1">
                <a:solidFill>
                  <a:srgbClr val="153879"/>
                </a:solidFill>
                <a:latin typeface="Arial" panose="020B0604020202020204" pitchFamily="34" charset="0"/>
                <a:cs typeface="Arial" panose="020B0604020202020204" pitchFamily="34" charset="0"/>
              </a:rPr>
              <a:t>Public participation is solicited without regard to race, color, national origin, age, sex, religion, disability, or family status. Persons wishing to express concerns relative to FDOT compliance with Title VI may do so by contacting:</a:t>
            </a:r>
          </a:p>
        </p:txBody>
      </p:sp>
      <p:cxnSp>
        <p:nvCxnSpPr>
          <p:cNvPr id="20" name="Straight Connector 19">
            <a:extLst>
              <a:ext uri="{FF2B5EF4-FFF2-40B4-BE49-F238E27FC236}">
                <a16:creationId xmlns:a16="http://schemas.microsoft.com/office/drawing/2014/main" id="{0C00C587-C072-437E-91F0-9B69A474AC32}"/>
              </a:ext>
            </a:extLst>
          </p:cNvPr>
          <p:cNvCxnSpPr/>
          <p:nvPr/>
        </p:nvCxnSpPr>
        <p:spPr>
          <a:xfrm>
            <a:off x="219320" y="3608832"/>
            <a:ext cx="0" cy="1920240"/>
          </a:xfrm>
          <a:prstGeom prst="line">
            <a:avLst/>
          </a:prstGeom>
          <a:ln>
            <a:solidFill>
              <a:srgbClr val="1538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4F7F74-CEC1-4AB3-846F-6FF339B59353}"/>
              </a:ext>
            </a:extLst>
          </p:cNvPr>
          <p:cNvCxnSpPr/>
          <p:nvPr/>
        </p:nvCxnSpPr>
        <p:spPr>
          <a:xfrm>
            <a:off x="6867281" y="3608832"/>
            <a:ext cx="0" cy="1920240"/>
          </a:xfrm>
          <a:prstGeom prst="line">
            <a:avLst/>
          </a:prstGeom>
          <a:ln>
            <a:solidFill>
              <a:srgbClr val="153879"/>
            </a:solidFill>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0668C785-E17C-4AF7-8843-B11CC54B1072}"/>
              </a:ext>
            </a:extLst>
          </p:cNvPr>
          <p:cNvSpPr txBox="1">
            <a:spLocks/>
          </p:cNvSpPr>
          <p:nvPr/>
        </p:nvSpPr>
        <p:spPr>
          <a:xfrm>
            <a:off x="2362201" y="114993"/>
            <a:ext cx="7467598"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solidFill>
                  <a:srgbClr val="1F4284"/>
                </a:solidFill>
              </a:rPr>
              <a:t>Title VI of the Civil Rights Act of 1964</a:t>
            </a:r>
          </a:p>
        </p:txBody>
      </p:sp>
      <p:sp>
        <p:nvSpPr>
          <p:cNvPr id="3" name="Slide Number Placeholder 3">
            <a:extLst>
              <a:ext uri="{FF2B5EF4-FFF2-40B4-BE49-F238E27FC236}">
                <a16:creationId xmlns:a16="http://schemas.microsoft.com/office/drawing/2014/main" id="{5D051DF1-31F1-40AD-2A95-4C773C5DACC8}"/>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15</a:t>
            </a:fld>
            <a:endParaRPr lang="en-US" sz="1200">
              <a:solidFill>
                <a:prstClr val="white"/>
              </a:solidFill>
            </a:endParaRPr>
          </a:p>
        </p:txBody>
      </p:sp>
    </p:spTree>
    <p:extLst>
      <p:ext uri="{BB962C8B-B14F-4D97-AF65-F5344CB8AC3E}">
        <p14:creationId xmlns:p14="http://schemas.microsoft.com/office/powerpoint/2010/main" val="669943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02F5-C078-405B-9699-C2571B5B1138}"/>
              </a:ext>
            </a:extLst>
          </p:cNvPr>
          <p:cNvSpPr>
            <a:spLocks noGrp="1"/>
          </p:cNvSpPr>
          <p:nvPr>
            <p:ph type="title"/>
          </p:nvPr>
        </p:nvSpPr>
        <p:spPr/>
        <p:txBody>
          <a:bodyPr>
            <a:normAutofit/>
          </a:bodyPr>
          <a:lstStyle/>
          <a:p>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Rules of Engagement</a:t>
            </a:r>
            <a:endParaRPr lang="en-US"/>
          </a:p>
        </p:txBody>
      </p:sp>
      <p:sp>
        <p:nvSpPr>
          <p:cNvPr id="3" name="Content Placeholder 2">
            <a:extLst>
              <a:ext uri="{FF2B5EF4-FFF2-40B4-BE49-F238E27FC236}">
                <a16:creationId xmlns:a16="http://schemas.microsoft.com/office/drawing/2014/main" id="{28400C9F-2573-4C07-8F3B-3B2C617CC58A}"/>
              </a:ext>
            </a:extLst>
          </p:cNvPr>
          <p:cNvSpPr>
            <a:spLocks noGrp="1"/>
          </p:cNvSpPr>
          <p:nvPr>
            <p:ph idx="1"/>
          </p:nvPr>
        </p:nvSpPr>
        <p:spPr>
          <a:xfrm>
            <a:off x="4333267" y="1274953"/>
            <a:ext cx="7264844" cy="4789093"/>
          </a:xfrm>
        </p:spPr>
        <p:txBody>
          <a:bodyPr vert="horz" lIns="91440" tIns="45720" rIns="91440" bIns="45720" rtlCol="0" anchor="t">
            <a:normAutofit fontScale="25000" lnSpcReduction="20000"/>
          </a:bodyPr>
          <a:lstStyle/>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This Public Meeting is being recorded.</a:t>
            </a:r>
          </a:p>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srgbClr val="1F497D"/>
                </a:solidFill>
                <a:effectLst/>
                <a:uLnTx/>
                <a:uFillTx/>
                <a:latin typeface="Arial"/>
                <a:cs typeface="Arial"/>
              </a:rPr>
              <a:t>If you experience technical difficulties, please contact </a:t>
            </a:r>
            <a:r>
              <a:rPr lang="en-US" sz="6000" dirty="0">
                <a:solidFill>
                  <a:srgbClr val="1F497D"/>
                </a:solidFill>
                <a:latin typeface="Arial"/>
                <a:cs typeface="Arial"/>
              </a:rPr>
              <a:t>1-786-352-4351</a:t>
            </a:r>
            <a:r>
              <a:rPr lang="en-US" sz="6000" dirty="0">
                <a:solidFill>
                  <a:srgbClr val="1F497D"/>
                </a:solidFill>
                <a:effectLst/>
                <a:latin typeface="Arial"/>
                <a:ea typeface="Times New Roman" panose="02020603050405020304" pitchFamily="18" charset="0"/>
                <a:cs typeface="Arial"/>
              </a:rPr>
              <a:t> </a:t>
            </a:r>
            <a:r>
              <a:rPr kumimoji="0" lang="en-US" sz="6000" b="0" i="0" u="none" strike="noStrike" kern="1200" cap="none" spc="0" normalizeH="0" baseline="0" noProof="0" dirty="0">
                <a:ln>
                  <a:noFill/>
                </a:ln>
                <a:solidFill>
                  <a:srgbClr val="1F497D"/>
                </a:solidFill>
                <a:effectLst/>
                <a:uLnTx/>
                <a:uFillTx/>
                <a:latin typeface="Arial"/>
                <a:cs typeface="Arial"/>
              </a:rPr>
              <a:t>so that a member of our technical support team may assist you.</a:t>
            </a:r>
            <a:endParaRPr lang="en-US" sz="6000" b="0" i="0" u="none" strike="noStrike" kern="1200" cap="none" spc="0" normalizeH="0" baseline="0" noProof="0" dirty="0">
              <a:ln>
                <a:noFill/>
              </a:ln>
              <a:solidFill>
                <a:srgbClr val="1F497D"/>
              </a:solidFill>
              <a:effectLst/>
              <a:uLnTx/>
              <a:uFillTx/>
              <a:latin typeface="Arial"/>
              <a:cs typeface="Arial"/>
            </a:endParaRPr>
          </a:p>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All </a:t>
            </a:r>
            <a:r>
              <a:rPr kumimoji="0" lang="en-US" sz="6000" b="1" i="0" u="none" strike="noStrike" kern="1200" cap="none" spc="0" normalizeH="0" baseline="0" noProof="0" dirty="0">
                <a:ln>
                  <a:noFill/>
                </a:ln>
                <a:solidFill>
                  <a:srgbClr val="1F497D"/>
                </a:solidFill>
                <a:effectLst/>
                <a:uLnTx/>
                <a:uFillTx/>
                <a:latin typeface="Arial" pitchFamily="34" charset="0"/>
                <a:ea typeface="+mn-ea"/>
                <a:cs typeface="Arial" pitchFamily="34" charset="0"/>
              </a:rPr>
              <a:t>Virtual (online)</a:t>
            </a: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 attendees </a:t>
            </a:r>
            <a:r>
              <a:rPr kumimoji="0" lang="en-US" sz="6000" b="1" i="0" u="none" strike="noStrike" kern="1200" cap="none" spc="0" normalizeH="0" baseline="0" noProof="0" dirty="0">
                <a:ln>
                  <a:noFill/>
                </a:ln>
                <a:solidFill>
                  <a:srgbClr val="1F497D"/>
                </a:solidFill>
                <a:effectLst/>
                <a:uLnTx/>
                <a:uFillTx/>
                <a:latin typeface="Arial" pitchFamily="34" charset="0"/>
                <a:ea typeface="+mn-ea"/>
                <a:cs typeface="Arial" pitchFamily="34" charset="0"/>
              </a:rPr>
              <a:t>will remain muted</a:t>
            </a: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 throughout the Meeting.</a:t>
            </a:r>
          </a:p>
          <a:p>
            <a:pPr>
              <a:lnSpc>
                <a:spcPct val="170000"/>
              </a:lnSpc>
              <a:spcBef>
                <a:spcPts val="0"/>
              </a:spcBef>
              <a:defRPr/>
            </a:pPr>
            <a:r>
              <a:rPr lang="en-US" sz="6000" dirty="0">
                <a:solidFill>
                  <a:srgbClr val="1F497D"/>
                </a:solidFill>
                <a:latin typeface="Arial"/>
                <a:cs typeface="Arial"/>
              </a:rPr>
              <a:t> </a:t>
            </a:r>
            <a:r>
              <a:rPr kumimoji="0" lang="en-US" sz="6000" b="1" i="0" u="none" strike="noStrike" kern="1200" cap="none" spc="0" normalizeH="0" baseline="0" noProof="0" dirty="0">
                <a:ln>
                  <a:noFill/>
                </a:ln>
                <a:solidFill>
                  <a:srgbClr val="1F497D"/>
                </a:solidFill>
                <a:effectLst/>
                <a:uLnTx/>
                <a:uFillTx/>
                <a:latin typeface="Arial"/>
                <a:cs typeface="Arial"/>
              </a:rPr>
              <a:t>Virtual (online)</a:t>
            </a:r>
            <a:r>
              <a:rPr kumimoji="0" lang="en-US" sz="6000" b="0" i="0" u="none" strike="noStrike" kern="1200" cap="none" spc="0" normalizeH="0" baseline="0" noProof="0" dirty="0">
                <a:ln>
                  <a:noFill/>
                </a:ln>
                <a:solidFill>
                  <a:srgbClr val="1F497D"/>
                </a:solidFill>
                <a:effectLst/>
                <a:uLnTx/>
                <a:uFillTx/>
                <a:latin typeface="Arial"/>
                <a:cs typeface="Arial"/>
              </a:rPr>
              <a:t> attendees are also welcome to submit any questions/comments using the </a:t>
            </a:r>
            <a:r>
              <a:rPr kumimoji="0" lang="en-US" sz="6000" b="0" i="0" u="none" strike="noStrike" kern="1200" cap="none" spc="0" normalizeH="0" baseline="0" noProof="0" dirty="0" err="1">
                <a:ln>
                  <a:noFill/>
                </a:ln>
                <a:solidFill>
                  <a:srgbClr val="1F497D"/>
                </a:solidFill>
                <a:effectLst/>
                <a:uLnTx/>
                <a:uFillTx/>
                <a:latin typeface="Arial"/>
                <a:cs typeface="Arial"/>
              </a:rPr>
              <a:t>GoToWebinar</a:t>
            </a:r>
            <a:r>
              <a:rPr kumimoji="0" lang="en-US" sz="6000" b="0" i="0" u="none" strike="noStrike" kern="1200" cap="none" spc="0" normalizeH="0" baseline="0" noProof="0" dirty="0">
                <a:ln>
                  <a:noFill/>
                </a:ln>
                <a:solidFill>
                  <a:srgbClr val="1F497D"/>
                </a:solidFill>
                <a:effectLst/>
                <a:uLnTx/>
                <a:uFillTx/>
                <a:latin typeface="Arial"/>
                <a:cs typeface="Arial"/>
              </a:rPr>
              <a:t> control panel at any time or use the </a:t>
            </a:r>
            <a:r>
              <a:rPr kumimoji="0" lang="en-US" sz="6000" b="1" i="0" u="none" strike="noStrike" kern="1200" cap="none" spc="0" normalizeH="0" baseline="0" noProof="0" dirty="0">
                <a:ln>
                  <a:noFill/>
                </a:ln>
                <a:solidFill>
                  <a:srgbClr val="1F497D"/>
                </a:solidFill>
                <a:effectLst/>
                <a:uLnTx/>
                <a:uFillTx/>
                <a:latin typeface="Arial"/>
                <a:cs typeface="Arial"/>
              </a:rPr>
              <a:t>“Raise Hand”</a:t>
            </a:r>
            <a:r>
              <a:rPr kumimoji="0" lang="en-US" sz="6000" b="0" i="0" u="none" strike="noStrike" kern="1200" cap="none" spc="0" normalizeH="0" baseline="0" noProof="0" dirty="0">
                <a:ln>
                  <a:noFill/>
                </a:ln>
                <a:solidFill>
                  <a:srgbClr val="1F497D"/>
                </a:solidFill>
                <a:effectLst/>
                <a:uLnTx/>
                <a:uFillTx/>
                <a:latin typeface="Arial"/>
                <a:cs typeface="Arial"/>
              </a:rPr>
              <a:t> button on your control panel and a member of our team will respond</a:t>
            </a:r>
            <a:r>
              <a:rPr lang="en-US" sz="6000" dirty="0">
                <a:solidFill>
                  <a:srgbClr val="1F497D"/>
                </a:solidFill>
                <a:latin typeface="Arial"/>
                <a:cs typeface="Arial"/>
              </a:rPr>
              <a:t> to</a:t>
            </a:r>
            <a:r>
              <a:rPr kumimoji="0" lang="en-US" sz="6000" b="0" i="0" u="none" strike="noStrike" kern="1200" cap="none" spc="0" normalizeH="0" baseline="0" noProof="0" dirty="0">
                <a:ln>
                  <a:noFill/>
                </a:ln>
                <a:solidFill>
                  <a:srgbClr val="1F497D"/>
                </a:solidFill>
                <a:effectLst/>
                <a:uLnTx/>
                <a:uFillTx/>
                <a:latin typeface="Arial"/>
                <a:cs typeface="Arial"/>
              </a:rPr>
              <a:t>/unmute you during the open discussion.</a:t>
            </a:r>
            <a:r>
              <a:rPr lang="en-US" sz="6000" dirty="0">
                <a:solidFill>
                  <a:srgbClr val="1F497D"/>
                </a:solidFill>
                <a:latin typeface="Arial"/>
                <a:cs typeface="Arial"/>
              </a:rPr>
              <a:t> </a:t>
            </a:r>
            <a:endParaRPr lang="en-US" sz="6000" b="0" i="0" u="none" strike="noStrike" kern="1200" cap="none" spc="0" normalizeH="0" baseline="0" noProof="0" dirty="0">
              <a:ln>
                <a:noFill/>
              </a:ln>
              <a:solidFill>
                <a:srgbClr val="1F497D"/>
              </a:solidFill>
              <a:effectLst/>
              <a:uLnTx/>
              <a:uFillTx/>
              <a:latin typeface="Arial" pitchFamily="34" charset="0"/>
              <a:cs typeface="Arial" pitchFamily="34" charset="0"/>
            </a:endParaRPr>
          </a:p>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All </a:t>
            </a:r>
            <a:r>
              <a:rPr kumimoji="0" lang="en-US" sz="6000" b="1" i="0" u="none" strike="noStrike" kern="1200" cap="none" spc="0" normalizeH="0" baseline="0" noProof="0" dirty="0">
                <a:ln>
                  <a:noFill/>
                </a:ln>
                <a:solidFill>
                  <a:srgbClr val="1F497D"/>
                </a:solidFill>
                <a:effectLst/>
                <a:uLnTx/>
                <a:uFillTx/>
                <a:latin typeface="Arial" pitchFamily="34" charset="0"/>
                <a:ea typeface="+mn-ea"/>
                <a:cs typeface="Arial" pitchFamily="34" charset="0"/>
              </a:rPr>
              <a:t>in-person</a:t>
            </a:r>
            <a:r>
              <a:rPr kumimoji="0" lang="en-US" sz="6000" b="0" i="0" u="none" strike="noStrike" kern="1200" cap="none" spc="0" normalizeH="0" baseline="0" noProof="0" dirty="0">
                <a:ln>
                  <a:noFill/>
                </a:ln>
                <a:solidFill>
                  <a:srgbClr val="1F497D"/>
                </a:solidFill>
                <a:effectLst/>
                <a:uLnTx/>
                <a:uFillTx/>
                <a:latin typeface="Arial" pitchFamily="34" charset="0"/>
                <a:ea typeface="+mn-ea"/>
                <a:cs typeface="Arial" pitchFamily="34" charset="0"/>
              </a:rPr>
              <a:t> attendees are welcome to submit a question or comment by forming a line after the presentation, during the open discussion.</a:t>
            </a:r>
          </a:p>
          <a:p>
            <a:pPr marL="342900" marR="0" lvl="0" indent="-342900" algn="l" defTabSz="914400" rtl="0" eaLnBrk="1" fontAlgn="auto" latinLnBrk="0" hangingPunct="1">
              <a:lnSpc>
                <a:spcPct val="170000"/>
              </a:lnSpc>
              <a:spcBef>
                <a:spcPts val="0"/>
              </a:spcBef>
              <a:spcAft>
                <a:spcPts val="0"/>
              </a:spcAft>
              <a:buClrTx/>
              <a:buSzTx/>
              <a:buFont typeface="Arial" panose="020B0604020202020204" pitchFamily="34" charset="0"/>
              <a:buChar char="•"/>
              <a:tabLst/>
              <a:defRPr/>
            </a:pPr>
            <a:r>
              <a:rPr kumimoji="0" lang="en-US" sz="6000" b="0" i="0" u="none" strike="noStrike" kern="1200" cap="none" spc="0" normalizeH="0" baseline="0" noProof="0" dirty="0">
                <a:ln>
                  <a:noFill/>
                </a:ln>
                <a:solidFill>
                  <a:srgbClr val="1F497D"/>
                </a:solidFill>
                <a:effectLst/>
                <a:uLnTx/>
                <a:uFillTx/>
                <a:latin typeface="Arial"/>
                <a:cs typeface="Arial"/>
              </a:rPr>
              <a:t>If you are participating via Telephone and have questions/comments, feel free to submit them to </a:t>
            </a:r>
            <a:r>
              <a:rPr kumimoji="0" lang="en-US" sz="6000" b="1" i="0" u="none" strike="noStrike" kern="1200" cap="none" spc="0" normalizeH="0" baseline="0" noProof="0" dirty="0">
                <a:ln>
                  <a:noFill/>
                </a:ln>
                <a:solidFill>
                  <a:srgbClr val="1F497D"/>
                </a:solidFill>
                <a:effectLst/>
                <a:uLnTx/>
                <a:uFillTx/>
                <a:latin typeface="Arial"/>
                <a:cs typeface="Arial"/>
              </a:rPr>
              <a:t>FDOT Project Manager Haiyan Ou, P.E. </a:t>
            </a:r>
            <a:r>
              <a:rPr kumimoji="0" lang="en-US" sz="6000" b="0" i="0" u="none" strike="noStrike" kern="1200" cap="none" spc="0" normalizeH="0" baseline="0" noProof="0" dirty="0">
                <a:ln>
                  <a:noFill/>
                </a:ln>
                <a:solidFill>
                  <a:srgbClr val="1F497D"/>
                </a:solidFill>
                <a:effectLst/>
                <a:uLnTx/>
                <a:uFillTx/>
                <a:latin typeface="Arial"/>
                <a:cs typeface="Arial"/>
              </a:rPr>
              <a:t>via email after the meeting and a response will be provided. </a:t>
            </a:r>
            <a:endParaRPr lang="en-US" sz="6000" b="0" i="0" u="none" strike="noStrike" kern="1200" cap="none" spc="0" normalizeH="0" baseline="0" noProof="0" dirty="0">
              <a:ln>
                <a:noFill/>
              </a:ln>
              <a:solidFill>
                <a:srgbClr val="1F497D"/>
              </a:solidFill>
              <a:effectLst/>
              <a:uLnTx/>
              <a:uFillTx/>
              <a:latin typeface="Arial"/>
              <a:cs typeface="Arial"/>
            </a:endParaRPr>
          </a:p>
          <a:p>
            <a:endParaRPr lang="en-US" dirty="0"/>
          </a:p>
        </p:txBody>
      </p:sp>
      <p:pic>
        <p:nvPicPr>
          <p:cNvPr id="4" name="Graphic 3" descr="Voice">
            <a:extLst>
              <a:ext uri="{FF2B5EF4-FFF2-40B4-BE49-F238E27FC236}">
                <a16:creationId xmlns:a16="http://schemas.microsoft.com/office/drawing/2014/main" id="{633A85EC-9DEA-4709-9238-BB6E360159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2600" y="762000"/>
            <a:ext cx="1802956" cy="1802956"/>
          </a:xfrm>
          <a:prstGeom prst="rect">
            <a:avLst/>
          </a:prstGeom>
        </p:spPr>
      </p:pic>
      <p:pic>
        <p:nvPicPr>
          <p:cNvPr id="5" name="Graphic 4" descr="Volume">
            <a:extLst>
              <a:ext uri="{FF2B5EF4-FFF2-40B4-BE49-F238E27FC236}">
                <a16:creationId xmlns:a16="http://schemas.microsoft.com/office/drawing/2014/main" id="{70B17F35-4CDC-4366-AC7C-A142E84ABD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2600" y="2671331"/>
            <a:ext cx="1752600" cy="1603044"/>
          </a:xfrm>
          <a:prstGeom prst="rect">
            <a:avLst/>
          </a:prstGeom>
        </p:spPr>
      </p:pic>
      <p:sp>
        <p:nvSpPr>
          <p:cNvPr id="6" name="Speech Bubble: Oval 5">
            <a:extLst>
              <a:ext uri="{FF2B5EF4-FFF2-40B4-BE49-F238E27FC236}">
                <a16:creationId xmlns:a16="http://schemas.microsoft.com/office/drawing/2014/main" id="{8B13F7B0-0C44-43CD-B9B4-5141BA687ABE}"/>
              </a:ext>
            </a:extLst>
          </p:cNvPr>
          <p:cNvSpPr/>
          <p:nvPr/>
        </p:nvSpPr>
        <p:spPr>
          <a:xfrm flipH="1">
            <a:off x="1927362" y="4675465"/>
            <a:ext cx="1403076" cy="1268134"/>
          </a:xfrm>
          <a:prstGeom prst="wedgeEllipseCallout">
            <a:avLst>
              <a:gd name="adj1" fmla="val -41523"/>
              <a:gd name="adj2" fmla="val 49596"/>
            </a:avLst>
          </a:prstGeom>
          <a:solidFill>
            <a:sysClr val="window" lastClr="FFFFFF"/>
          </a:solidFill>
          <a:ln w="76200" cap="rnd" cmpd="sng" algn="ctr">
            <a:solidFill>
              <a:srgbClr val="1F428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a:t>
            </a:r>
          </a:p>
        </p:txBody>
      </p:sp>
      <p:sp>
        <p:nvSpPr>
          <p:cNvPr id="10" name="Slide Number Placeholder 3">
            <a:extLst>
              <a:ext uri="{FF2B5EF4-FFF2-40B4-BE49-F238E27FC236}">
                <a16:creationId xmlns:a16="http://schemas.microsoft.com/office/drawing/2014/main" id="{921EAEE7-5690-8E86-F824-1AD9A10385D3}"/>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16</a:t>
            </a:fld>
            <a:endParaRPr lang="en-US" sz="1200">
              <a:solidFill>
                <a:prstClr val="white"/>
              </a:solidFill>
            </a:endParaRPr>
          </a:p>
        </p:txBody>
      </p:sp>
    </p:spTree>
    <p:extLst>
      <p:ext uri="{BB962C8B-B14F-4D97-AF65-F5344CB8AC3E}">
        <p14:creationId xmlns:p14="http://schemas.microsoft.com/office/powerpoint/2010/main" val="3924219741"/>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8BBBAB-9727-4F5E-9066-EBCE46387AD8}"/>
              </a:ext>
            </a:extLst>
          </p:cNvPr>
          <p:cNvSpPr>
            <a:spLocks noGrp="1"/>
          </p:cNvSpPr>
          <p:nvPr>
            <p:ph idx="1"/>
          </p:nvPr>
        </p:nvSpPr>
        <p:spPr>
          <a:xfrm>
            <a:off x="533400" y="2209800"/>
            <a:ext cx="10972800" cy="3101182"/>
          </a:xfrm>
        </p:spPr>
        <p:txBody>
          <a:bodyPr/>
          <a:lstStyle/>
          <a:p>
            <a:pPr marL="0" indent="0" algn="ctr">
              <a:buNone/>
            </a:pP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Project Location</a:t>
            </a:r>
            <a:b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b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and</a:t>
            </a:r>
            <a:b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br>
            <a:r>
              <a:rPr kumimoji="0" lang="en-US" sz="4000" b="1" i="0" u="none" strike="noStrike" kern="1200" cap="none" spc="0" normalizeH="0" baseline="0" noProof="0">
                <a:ln>
                  <a:noFill/>
                </a:ln>
                <a:solidFill>
                  <a:srgbClr val="153879"/>
                </a:solidFill>
                <a:effectLst/>
                <a:uLnTx/>
                <a:uFillTx/>
                <a:latin typeface="Arial" panose="020B0604020202020204" pitchFamily="34" charset="0"/>
                <a:ea typeface="+mj-ea"/>
                <a:cs typeface="Arial" panose="020B0604020202020204" pitchFamily="34" charset="0"/>
              </a:rPr>
              <a:t>Overview</a:t>
            </a:r>
            <a:endParaRPr lang="en-US"/>
          </a:p>
        </p:txBody>
      </p:sp>
      <p:sp>
        <p:nvSpPr>
          <p:cNvPr id="6" name="Slide Number Placeholder 3">
            <a:extLst>
              <a:ext uri="{FF2B5EF4-FFF2-40B4-BE49-F238E27FC236}">
                <a16:creationId xmlns:a16="http://schemas.microsoft.com/office/drawing/2014/main" id="{AB5E8219-0D89-F62F-414B-BEF50B5BC175}"/>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17</a:t>
            </a:fld>
            <a:endParaRPr lang="en-US" sz="1200">
              <a:solidFill>
                <a:prstClr val="white"/>
              </a:solidFill>
            </a:endParaRPr>
          </a:p>
        </p:txBody>
      </p:sp>
    </p:spTree>
    <p:extLst>
      <p:ext uri="{BB962C8B-B14F-4D97-AF65-F5344CB8AC3E}">
        <p14:creationId xmlns:p14="http://schemas.microsoft.com/office/powerpoint/2010/main" val="3744886165"/>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4A5F-A0DB-43B5-A9E0-324143D97A8A}"/>
              </a:ext>
            </a:extLst>
          </p:cNvPr>
          <p:cNvSpPr>
            <a:spLocks noGrp="1"/>
          </p:cNvSpPr>
          <p:nvPr>
            <p:ph type="title"/>
          </p:nvPr>
        </p:nvSpPr>
        <p:spPr>
          <a:xfrm>
            <a:off x="-76200" y="381000"/>
            <a:ext cx="12358816" cy="274320"/>
          </a:xfrm>
        </p:spPr>
        <p:txBody>
          <a:bodyPr>
            <a:noAutofit/>
          </a:bodyPr>
          <a:lstStyle/>
          <a:p>
            <a:r>
              <a:rPr lang="en-US" dirty="0"/>
              <a:t>Project Limits</a:t>
            </a:r>
            <a:br>
              <a:rPr lang="en-US" sz="3000" dirty="0"/>
            </a:br>
            <a:endParaRPr lang="en-US" sz="3000" dirty="0"/>
          </a:p>
        </p:txBody>
      </p:sp>
      <p:sp>
        <p:nvSpPr>
          <p:cNvPr id="7" name="Slide Number Placeholder 3">
            <a:extLst>
              <a:ext uri="{FF2B5EF4-FFF2-40B4-BE49-F238E27FC236}">
                <a16:creationId xmlns:a16="http://schemas.microsoft.com/office/drawing/2014/main" id="{038CC2ED-9602-8995-99A0-199F485C9277}"/>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dirty="0">
                <a:solidFill>
                  <a:prstClr val="white"/>
                </a:solidFill>
              </a:rPr>
              <a:t> </a:t>
            </a:r>
            <a:fld id="{60B97012-0F89-47F0-A4E4-7FD79E709386}" type="slidenum">
              <a:rPr lang="en-US" sz="1200" smtClean="0">
                <a:solidFill>
                  <a:prstClr val="white"/>
                </a:solidFill>
              </a:rPr>
              <a:pPr algn="ctr">
                <a:defRPr/>
              </a:pPr>
              <a:t>18</a:t>
            </a:fld>
            <a:endParaRPr lang="en-US" sz="1200" dirty="0">
              <a:solidFill>
                <a:prstClr val="white"/>
              </a:solidFill>
            </a:endParaRPr>
          </a:p>
        </p:txBody>
      </p:sp>
      <p:pic>
        <p:nvPicPr>
          <p:cNvPr id="4" name="Picture 3">
            <a:extLst>
              <a:ext uri="{FF2B5EF4-FFF2-40B4-BE49-F238E27FC236}">
                <a16:creationId xmlns:a16="http://schemas.microsoft.com/office/drawing/2014/main" id="{FD8CFABE-4E8E-1260-5582-AFA5F45B9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84" y="776979"/>
            <a:ext cx="4574935" cy="5556601"/>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sp>
        <p:nvSpPr>
          <p:cNvPr id="6" name="Title 1">
            <a:extLst>
              <a:ext uri="{FF2B5EF4-FFF2-40B4-BE49-F238E27FC236}">
                <a16:creationId xmlns:a16="http://schemas.microsoft.com/office/drawing/2014/main" id="{F396D4F0-174A-97DE-C759-5E0A7E06B609}"/>
              </a:ext>
            </a:extLst>
          </p:cNvPr>
          <p:cNvSpPr txBox="1">
            <a:spLocks/>
          </p:cNvSpPr>
          <p:nvPr/>
        </p:nvSpPr>
        <p:spPr>
          <a:xfrm>
            <a:off x="5010665" y="3118283"/>
            <a:ext cx="6724135" cy="1081281"/>
          </a:xfrm>
          <a:prstGeom prst="rect">
            <a:avLst/>
          </a:prstGeom>
          <a:ln>
            <a:noFill/>
          </a:ln>
        </p:spPr>
        <p:txBody>
          <a:bodyPr vert="horz" lIns="91440" tIns="45720" rIns="91440" bIns="45720" rtlCol="0" anchor="ctr">
            <a:normAutofit fontScale="70000" lnSpcReduction="20000"/>
          </a:bodyPr>
          <a:lstStyle>
            <a:lvl1pPr algn="ctr" defTabSz="914400" rtl="0" eaLnBrk="1" latinLnBrk="0" hangingPunct="1">
              <a:spcBef>
                <a:spcPct val="0"/>
              </a:spcBef>
              <a:buNone/>
              <a:defRPr sz="3600" b="1" kern="1200">
                <a:solidFill>
                  <a:srgbClr val="1F4284"/>
                </a:solidFill>
                <a:latin typeface="Arial" pitchFamily="34" charset="0"/>
                <a:ea typeface="+mj-ea"/>
                <a:cs typeface="Arial" pitchFamily="34" charset="0"/>
              </a:defRPr>
            </a:lvl1pPr>
          </a:lstStyle>
          <a:p>
            <a:r>
              <a:rPr lang="en-US" b="0" dirty="0">
                <a:solidFill>
                  <a:schemeClr val="tx2"/>
                </a:solidFill>
              </a:rPr>
              <a:t>State Road (SR) 60/ Indian River Boulevard</a:t>
            </a:r>
          </a:p>
          <a:p>
            <a:r>
              <a:rPr lang="en-US" b="0" dirty="0">
                <a:solidFill>
                  <a:schemeClr val="tx2"/>
                </a:solidFill>
              </a:rPr>
              <a:t>from North of Canal Bridge to West of Merrill P. Barber Bridge</a:t>
            </a:r>
          </a:p>
          <a:p>
            <a:endParaRPr lang="en-US" b="0" dirty="0">
              <a:solidFill>
                <a:schemeClr val="tx2"/>
              </a:solidFill>
            </a:endParaRPr>
          </a:p>
        </p:txBody>
      </p:sp>
    </p:spTree>
    <p:extLst>
      <p:ext uri="{BB962C8B-B14F-4D97-AF65-F5344CB8AC3E}">
        <p14:creationId xmlns:p14="http://schemas.microsoft.com/office/powerpoint/2010/main" val="3347029306"/>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634CD0-6EF2-6805-ACD1-8D65579DFF8D}"/>
              </a:ext>
            </a:extLst>
          </p:cNvPr>
          <p:cNvSpPr>
            <a:spLocks noGrp="1"/>
          </p:cNvSpPr>
          <p:nvPr>
            <p:ph type="sldNum" sz="quarter" idx="12"/>
          </p:nvPr>
        </p:nvSpPr>
        <p:spPr>
          <a:xfrm>
            <a:off x="9056577" y="6450345"/>
            <a:ext cx="2844800" cy="365125"/>
          </a:xfrm>
        </p:spPr>
        <p:txBody>
          <a:bodyPr/>
          <a:lstStyle/>
          <a:p>
            <a:fld id="{60B97012-0F89-47F0-A4E4-7FD79E709386}" type="slidenum">
              <a:rPr lang="en-US" sz="1200" smtClean="0">
                <a:solidFill>
                  <a:prstClr val="white"/>
                </a:solidFill>
              </a:rPr>
              <a:pPr/>
              <a:t>19</a:t>
            </a:fld>
            <a:endParaRPr lang="en-US" dirty="0"/>
          </a:p>
        </p:txBody>
      </p:sp>
      <p:sp>
        <p:nvSpPr>
          <p:cNvPr id="14" name="Content Placeholder 2">
            <a:extLst>
              <a:ext uri="{FF2B5EF4-FFF2-40B4-BE49-F238E27FC236}">
                <a16:creationId xmlns:a16="http://schemas.microsoft.com/office/drawing/2014/main" id="{94E41CCF-BBB7-483F-01E3-94F337A3694C}"/>
              </a:ext>
            </a:extLst>
          </p:cNvPr>
          <p:cNvSpPr>
            <a:spLocks noGrp="1"/>
          </p:cNvSpPr>
          <p:nvPr>
            <p:ph type="title"/>
          </p:nvPr>
        </p:nvSpPr>
        <p:spPr>
          <a:xfrm>
            <a:off x="609600" y="2667000"/>
            <a:ext cx="10972800" cy="762000"/>
          </a:xfrm>
        </p:spPr>
        <p:txBody>
          <a:bodyPr/>
          <a:lstStyle/>
          <a:p>
            <a:r>
              <a:rPr lang="en-US" dirty="0">
                <a:solidFill>
                  <a:srgbClr val="153879"/>
                </a:solidFill>
              </a:rPr>
              <a:t>Typical Sections</a:t>
            </a:r>
            <a:endParaRPr lang="en-US" dirty="0"/>
          </a:p>
        </p:txBody>
      </p:sp>
    </p:spTree>
    <p:extLst>
      <p:ext uri="{BB962C8B-B14F-4D97-AF65-F5344CB8AC3E}">
        <p14:creationId xmlns:p14="http://schemas.microsoft.com/office/powerpoint/2010/main" val="766240234"/>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72091BE-BBAA-4924-A051-FC7E9E9F3C44}"/>
              </a:ext>
            </a:extLst>
          </p:cNvPr>
          <p:cNvSpPr txBox="1">
            <a:spLocks/>
          </p:cNvSpPr>
          <p:nvPr/>
        </p:nvSpPr>
        <p:spPr>
          <a:xfrm>
            <a:off x="128795" y="3053049"/>
            <a:ext cx="12192000" cy="1981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a:p>
            <a:endParaRPr lang="en-US" sz="2800" b="1">
              <a:solidFill>
                <a:srgbClr val="1F4284"/>
              </a:solidFill>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07C45962-5B92-AE0F-0C79-5745FF5CD119}"/>
              </a:ext>
            </a:extLst>
          </p:cNvPr>
          <p:cNvSpPr txBox="1">
            <a:spLocks/>
          </p:cNvSpPr>
          <p:nvPr/>
        </p:nvSpPr>
        <p:spPr>
          <a:xfrm>
            <a:off x="11629295" y="6477000"/>
            <a:ext cx="457200"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 </a:t>
            </a:r>
            <a:fld id="{60B97012-0F89-47F0-A4E4-7FD79E709386}"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C421A9A8-68E5-8D62-8722-94923A17D831}"/>
              </a:ext>
            </a:extLst>
          </p:cNvPr>
          <p:cNvSpPr txBox="1">
            <a:spLocks/>
          </p:cNvSpPr>
          <p:nvPr/>
        </p:nvSpPr>
        <p:spPr>
          <a:xfrm>
            <a:off x="957044" y="1408386"/>
            <a:ext cx="10181495" cy="88534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1F4284"/>
                </a:solidFill>
                <a:latin typeface="Arial" pitchFamily="34" charset="0"/>
                <a:cs typeface="Arial" pitchFamily="34" charset="0"/>
              </a:rPr>
              <a:t>State Road 60/Indian River Boulevard from North of Canal Bridge to West of Merrill P. Barber Bridge - FPID: 449323-1-52-01</a:t>
            </a:r>
          </a:p>
          <a:p>
            <a:endParaRPr lang="en-US" sz="2000" b="1" dirty="0">
              <a:solidFill>
                <a:srgbClr val="1F4284"/>
              </a:solidFill>
              <a:latin typeface="Arial" pitchFamily="34" charset="0"/>
              <a:cs typeface="Arial" pitchFamily="34" charset="0"/>
            </a:endParaRPr>
          </a:p>
        </p:txBody>
      </p:sp>
      <p:sp>
        <p:nvSpPr>
          <p:cNvPr id="5" name="Title 1">
            <a:extLst>
              <a:ext uri="{FF2B5EF4-FFF2-40B4-BE49-F238E27FC236}">
                <a16:creationId xmlns:a16="http://schemas.microsoft.com/office/drawing/2014/main" id="{54668660-8DCC-7441-62D3-27BCB76FB348}"/>
              </a:ext>
            </a:extLst>
          </p:cNvPr>
          <p:cNvSpPr txBox="1">
            <a:spLocks/>
          </p:cNvSpPr>
          <p:nvPr/>
        </p:nvSpPr>
        <p:spPr>
          <a:xfrm>
            <a:off x="-74745" y="5522733"/>
            <a:ext cx="12192000" cy="124309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1F4284"/>
                </a:solidFill>
                <a:latin typeface="Arial" pitchFamily="34" charset="0"/>
                <a:cs typeface="Arial" pitchFamily="34" charset="0"/>
              </a:rPr>
              <a:t>Public Meeting</a:t>
            </a:r>
          </a:p>
          <a:p>
            <a:r>
              <a:rPr lang="en-US" sz="2400" b="1" dirty="0">
                <a:solidFill>
                  <a:srgbClr val="1F4284"/>
                </a:solidFill>
                <a:latin typeface="Arial" pitchFamily="34" charset="0"/>
                <a:cs typeface="Arial" pitchFamily="34" charset="0"/>
              </a:rPr>
              <a:t>June 27, 2023</a:t>
            </a:r>
            <a:endParaRPr lang="en-US" sz="2000" b="1" dirty="0">
              <a:solidFill>
                <a:srgbClr val="1F4284"/>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C8DF98B6-EBE0-5214-FC9A-6D47BF1843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83595" y="2293735"/>
            <a:ext cx="3424809" cy="3424809"/>
          </a:xfrm>
          <a:prstGeom prst="rect">
            <a:avLst/>
          </a:prstGeom>
        </p:spPr>
      </p:pic>
    </p:spTree>
    <p:extLst>
      <p:ext uri="{BB962C8B-B14F-4D97-AF65-F5344CB8AC3E}">
        <p14:creationId xmlns:p14="http://schemas.microsoft.com/office/powerpoint/2010/main" val="1081950218"/>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885A-7E6F-66B5-AB59-AAE69FCA31C8}"/>
              </a:ext>
            </a:extLst>
          </p:cNvPr>
          <p:cNvSpPr>
            <a:spLocks noGrp="1"/>
          </p:cNvSpPr>
          <p:nvPr>
            <p:ph type="title"/>
          </p:nvPr>
        </p:nvSpPr>
        <p:spPr/>
        <p:txBody>
          <a:bodyPr/>
          <a:lstStyle/>
          <a:p>
            <a:r>
              <a:rPr lang="en-US" dirty="0"/>
              <a:t>Typical Sections</a:t>
            </a:r>
          </a:p>
        </p:txBody>
      </p:sp>
      <p:sp>
        <p:nvSpPr>
          <p:cNvPr id="4" name="Slide Number Placeholder 3">
            <a:extLst>
              <a:ext uri="{FF2B5EF4-FFF2-40B4-BE49-F238E27FC236}">
                <a16:creationId xmlns:a16="http://schemas.microsoft.com/office/drawing/2014/main" id="{F5C4D507-DEEA-BF51-9E4F-1CC9355AA3A5}"/>
              </a:ext>
            </a:extLst>
          </p:cNvPr>
          <p:cNvSpPr>
            <a:spLocks noGrp="1"/>
          </p:cNvSpPr>
          <p:nvPr>
            <p:ph type="sldNum" sz="quarter" idx="12"/>
          </p:nvPr>
        </p:nvSpPr>
        <p:spPr/>
        <p:txBody>
          <a:bodyPr/>
          <a:lstStyle/>
          <a:p>
            <a:fld id="{60B97012-0F89-47F0-A4E4-7FD79E709386}" type="slidenum">
              <a:rPr lang="en-US" sz="1200" smtClean="0">
                <a:solidFill>
                  <a:prstClr val="white"/>
                </a:solidFill>
              </a:rPr>
              <a:pPr/>
              <a:t>20</a:t>
            </a:fld>
            <a:endParaRPr lang="en-US" dirty="0"/>
          </a:p>
        </p:txBody>
      </p:sp>
      <p:pic>
        <p:nvPicPr>
          <p:cNvPr id="7" name="Picture 6">
            <a:extLst>
              <a:ext uri="{FF2B5EF4-FFF2-40B4-BE49-F238E27FC236}">
                <a16:creationId xmlns:a16="http://schemas.microsoft.com/office/drawing/2014/main" id="{537A3476-4C47-233C-AA2A-9B6634E0F3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37" y="842928"/>
            <a:ext cx="9853035" cy="5271857"/>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3757838"/>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391B-B960-A4D5-5430-9EDC3F1D5B42}"/>
              </a:ext>
            </a:extLst>
          </p:cNvPr>
          <p:cNvSpPr>
            <a:spLocks noGrp="1"/>
          </p:cNvSpPr>
          <p:nvPr>
            <p:ph type="title"/>
          </p:nvPr>
        </p:nvSpPr>
        <p:spPr/>
        <p:txBody>
          <a:bodyPr/>
          <a:lstStyle/>
          <a:p>
            <a:r>
              <a:rPr lang="en-US" dirty="0"/>
              <a:t>Typical Sections</a:t>
            </a:r>
          </a:p>
        </p:txBody>
      </p:sp>
      <p:sp>
        <p:nvSpPr>
          <p:cNvPr id="4" name="Slide Number Placeholder 3">
            <a:extLst>
              <a:ext uri="{FF2B5EF4-FFF2-40B4-BE49-F238E27FC236}">
                <a16:creationId xmlns:a16="http://schemas.microsoft.com/office/drawing/2014/main" id="{25EF0561-0899-1E6C-A0F4-7DBD107D45AC}"/>
              </a:ext>
            </a:extLst>
          </p:cNvPr>
          <p:cNvSpPr>
            <a:spLocks noGrp="1"/>
          </p:cNvSpPr>
          <p:nvPr>
            <p:ph type="sldNum" sz="quarter" idx="12"/>
          </p:nvPr>
        </p:nvSpPr>
        <p:spPr/>
        <p:txBody>
          <a:bodyPr/>
          <a:lstStyle/>
          <a:p>
            <a:fld id="{ADC5BE26-424E-4201-A0A6-D8E3FEBF9929}" type="slidenum">
              <a:rPr lang="en-US" smtClean="0">
                <a:solidFill>
                  <a:schemeClr val="bg1"/>
                </a:solidFill>
              </a:rPr>
              <a:pPr/>
              <a:t>21</a:t>
            </a:fld>
            <a:endParaRPr lang="en-US" dirty="0">
              <a:solidFill>
                <a:schemeClr val="bg1"/>
              </a:solidFill>
            </a:endParaRPr>
          </a:p>
        </p:txBody>
      </p:sp>
      <p:pic>
        <p:nvPicPr>
          <p:cNvPr id="6" name="Picture 5">
            <a:extLst>
              <a:ext uri="{FF2B5EF4-FFF2-40B4-BE49-F238E27FC236}">
                <a16:creationId xmlns:a16="http://schemas.microsoft.com/office/drawing/2014/main" id="{78601B7B-8CE1-D793-0D38-6D7AADD98E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485" y="846773"/>
            <a:ext cx="9657030" cy="5164453"/>
          </a:xfrm>
          <a:prstGeom prst="rect">
            <a:avLst/>
          </a:prstGeom>
        </p:spPr>
      </p:pic>
    </p:spTree>
    <p:extLst>
      <p:ext uri="{BB962C8B-B14F-4D97-AF65-F5344CB8AC3E}">
        <p14:creationId xmlns:p14="http://schemas.microsoft.com/office/powerpoint/2010/main" val="3465274435"/>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2391B-B960-A4D5-5430-9EDC3F1D5B42}"/>
              </a:ext>
            </a:extLst>
          </p:cNvPr>
          <p:cNvSpPr>
            <a:spLocks noGrp="1"/>
          </p:cNvSpPr>
          <p:nvPr>
            <p:ph type="title"/>
          </p:nvPr>
        </p:nvSpPr>
        <p:spPr/>
        <p:txBody>
          <a:bodyPr/>
          <a:lstStyle/>
          <a:p>
            <a:r>
              <a:rPr lang="en-US" dirty="0"/>
              <a:t>Typical Sections</a:t>
            </a:r>
          </a:p>
        </p:txBody>
      </p:sp>
      <p:sp>
        <p:nvSpPr>
          <p:cNvPr id="4" name="Slide Number Placeholder 3">
            <a:extLst>
              <a:ext uri="{FF2B5EF4-FFF2-40B4-BE49-F238E27FC236}">
                <a16:creationId xmlns:a16="http://schemas.microsoft.com/office/drawing/2014/main" id="{25EF0561-0899-1E6C-A0F4-7DBD107D45AC}"/>
              </a:ext>
            </a:extLst>
          </p:cNvPr>
          <p:cNvSpPr>
            <a:spLocks noGrp="1"/>
          </p:cNvSpPr>
          <p:nvPr>
            <p:ph type="sldNum" sz="quarter" idx="12"/>
          </p:nvPr>
        </p:nvSpPr>
        <p:spPr/>
        <p:txBody>
          <a:bodyPr/>
          <a:lstStyle/>
          <a:p>
            <a:fld id="{ADC5BE26-424E-4201-A0A6-D8E3FEBF9929}" type="slidenum">
              <a:rPr lang="en-US" smtClean="0">
                <a:solidFill>
                  <a:schemeClr val="bg1"/>
                </a:solidFill>
              </a:rPr>
              <a:pPr/>
              <a:t>22</a:t>
            </a:fld>
            <a:endParaRPr lang="en-US" dirty="0">
              <a:solidFill>
                <a:schemeClr val="bg1"/>
              </a:solidFill>
            </a:endParaRPr>
          </a:p>
        </p:txBody>
      </p:sp>
      <p:pic>
        <p:nvPicPr>
          <p:cNvPr id="5" name="Picture 4">
            <a:extLst>
              <a:ext uri="{FF2B5EF4-FFF2-40B4-BE49-F238E27FC236}">
                <a16:creationId xmlns:a16="http://schemas.microsoft.com/office/drawing/2014/main" id="{4D64A63C-CEFB-1FC1-2B74-012E65672D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790" y="908624"/>
            <a:ext cx="9832064" cy="5260637"/>
          </a:xfrm>
          <a:prstGeom prst="rect">
            <a:avLst/>
          </a:prstGeom>
          <a:ln w="38100" cap="sq">
            <a:solidFill>
              <a:srgbClr val="1F428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82514795"/>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B1D404-BC12-FAD4-A520-494A7447E1E2}"/>
              </a:ext>
            </a:extLst>
          </p:cNvPr>
          <p:cNvSpPr>
            <a:spLocks noGrp="1"/>
          </p:cNvSpPr>
          <p:nvPr>
            <p:ph type="sldNum" sz="quarter" idx="12"/>
          </p:nvPr>
        </p:nvSpPr>
        <p:spPr/>
        <p:txBody>
          <a:bodyPr/>
          <a:lstStyle/>
          <a:p>
            <a:fld id="{60B97012-0F89-47F0-A4E4-7FD79E709386}" type="slidenum">
              <a:rPr lang="en-US" sz="1200" smtClean="0">
                <a:solidFill>
                  <a:prstClr val="white"/>
                </a:solidFill>
              </a:rPr>
              <a:pPr/>
              <a:t>23</a:t>
            </a:fld>
            <a:endParaRPr lang="en-US" dirty="0"/>
          </a:p>
        </p:txBody>
      </p:sp>
      <p:sp>
        <p:nvSpPr>
          <p:cNvPr id="8" name="Content Placeholder 2">
            <a:extLst>
              <a:ext uri="{FF2B5EF4-FFF2-40B4-BE49-F238E27FC236}">
                <a16:creationId xmlns:a16="http://schemas.microsoft.com/office/drawing/2014/main" id="{5A7BB72B-802E-94B4-89DF-67373ED4A221}"/>
              </a:ext>
            </a:extLst>
          </p:cNvPr>
          <p:cNvSpPr>
            <a:spLocks noGrp="1"/>
          </p:cNvSpPr>
          <p:nvPr>
            <p:ph type="title"/>
          </p:nvPr>
        </p:nvSpPr>
        <p:spPr>
          <a:xfrm>
            <a:off x="609600" y="2667000"/>
            <a:ext cx="10972800" cy="762000"/>
          </a:xfrm>
        </p:spPr>
        <p:txBody>
          <a:bodyPr/>
          <a:lstStyle/>
          <a:p>
            <a:r>
              <a:rPr lang="en-US">
                <a:solidFill>
                  <a:srgbClr val="153879"/>
                </a:solidFill>
              </a:rPr>
              <a:t>Proposed Improvements</a:t>
            </a:r>
            <a:endParaRPr lang="en-US"/>
          </a:p>
        </p:txBody>
      </p:sp>
    </p:spTree>
    <p:extLst>
      <p:ext uri="{BB962C8B-B14F-4D97-AF65-F5344CB8AC3E}">
        <p14:creationId xmlns:p14="http://schemas.microsoft.com/office/powerpoint/2010/main" val="606636612"/>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4">
            <a:extLst>
              <a:ext uri="{FF2B5EF4-FFF2-40B4-BE49-F238E27FC236}">
                <a16:creationId xmlns:a16="http://schemas.microsoft.com/office/drawing/2014/main" id="{02EAE60E-CAF0-1F1D-A9FD-23354262ADC2}"/>
              </a:ext>
            </a:extLst>
          </p:cNvPr>
          <p:cNvSpPr>
            <a:spLocks noGrp="1"/>
          </p:cNvSpPr>
          <p:nvPr>
            <p:ph type="sldNum" sz="quarter" idx="12"/>
          </p:nvPr>
        </p:nvSpPr>
        <p:spPr>
          <a:xfrm>
            <a:off x="8737600" y="6356351"/>
            <a:ext cx="2844800" cy="365125"/>
          </a:xfrm>
        </p:spPr>
        <p:txBody>
          <a:bodyPr vert="horz" lIns="91440" tIns="45720" rIns="91440" bIns="45720" rtlCol="0" anchor="ctr">
            <a:normAutofit/>
          </a:bodyPr>
          <a:lstStyle/>
          <a:p>
            <a:pPr>
              <a:spcAft>
                <a:spcPts val="600"/>
              </a:spcAft>
            </a:pPr>
            <a:fld id="{60B97012-0F89-47F0-A4E4-7FD79E709386}" type="slidenum">
              <a:rPr lang="en-US" sz="1200" smtClean="0">
                <a:solidFill>
                  <a:prstClr val="white"/>
                </a:solidFill>
              </a:rPr>
              <a:pPr>
                <a:spcAft>
                  <a:spcPts val="600"/>
                </a:spcAft>
              </a:pPr>
              <a:t>24</a:t>
            </a:fld>
            <a:endParaRPr lang="en-US" dirty="0"/>
          </a:p>
        </p:txBody>
      </p:sp>
      <p:sp>
        <p:nvSpPr>
          <p:cNvPr id="8" name="Title 1">
            <a:extLst>
              <a:ext uri="{FF2B5EF4-FFF2-40B4-BE49-F238E27FC236}">
                <a16:creationId xmlns:a16="http://schemas.microsoft.com/office/drawing/2014/main" id="{DB01B9B7-075A-182B-9C8E-526B259DA74B}"/>
              </a:ext>
            </a:extLst>
          </p:cNvPr>
          <p:cNvSpPr>
            <a:spLocks noGrp="1"/>
          </p:cNvSpPr>
          <p:nvPr>
            <p:ph type="title"/>
          </p:nvPr>
        </p:nvSpPr>
        <p:spPr>
          <a:xfrm>
            <a:off x="609600" y="0"/>
            <a:ext cx="10972800" cy="762000"/>
          </a:xfrm>
        </p:spPr>
        <p:txBody>
          <a:bodyPr/>
          <a:lstStyle/>
          <a:p>
            <a:pPr algn="ctr"/>
            <a:r>
              <a:rPr lang="en-US" sz="3600">
                <a:solidFill>
                  <a:srgbClr val="153879"/>
                </a:solidFill>
              </a:rPr>
              <a:t>Proposed Improvements</a:t>
            </a:r>
            <a:endParaRPr lang="en-US"/>
          </a:p>
        </p:txBody>
      </p:sp>
      <p:sp>
        <p:nvSpPr>
          <p:cNvPr id="4" name="Content Placeholder 3">
            <a:extLst>
              <a:ext uri="{FF2B5EF4-FFF2-40B4-BE49-F238E27FC236}">
                <a16:creationId xmlns:a16="http://schemas.microsoft.com/office/drawing/2014/main" id="{6E027B63-B084-0CBA-C818-D20927B220D1}"/>
              </a:ext>
            </a:extLst>
          </p:cNvPr>
          <p:cNvSpPr>
            <a:spLocks noGrp="1"/>
          </p:cNvSpPr>
          <p:nvPr>
            <p:ph idx="1"/>
          </p:nvPr>
        </p:nvSpPr>
        <p:spPr>
          <a:xfrm>
            <a:off x="609599" y="723623"/>
            <a:ext cx="10972801" cy="5822948"/>
          </a:xfrm>
        </p:spPr>
        <p:txBody>
          <a:bodyPr/>
          <a:lstStyle/>
          <a:p>
            <a:endParaRPr lang="en-US" dirty="0"/>
          </a:p>
          <a:p>
            <a:r>
              <a:rPr lang="en-US" dirty="0"/>
              <a:t>Signalize and extend the northbound right-turn lane</a:t>
            </a:r>
          </a:p>
          <a:p>
            <a:r>
              <a:rPr lang="en-US" dirty="0"/>
              <a:t>Convert the southbound striped-out lane to a second left-turn lane </a:t>
            </a:r>
          </a:p>
          <a:p>
            <a:r>
              <a:rPr lang="en-US" dirty="0"/>
              <a:t>Upgrade traffic signals and pedestrian push button countdown detectors</a:t>
            </a:r>
          </a:p>
          <a:p>
            <a:r>
              <a:rPr lang="en-US" dirty="0"/>
              <a:t>Upgrade lighting at the pedestrian crosswalk</a:t>
            </a:r>
          </a:p>
          <a:p>
            <a:r>
              <a:rPr lang="en-US" dirty="0"/>
              <a:t>Install green colored bike lane at northbound conflict location</a:t>
            </a:r>
          </a:p>
          <a:p>
            <a:endParaRPr lang="en-US" dirty="0"/>
          </a:p>
        </p:txBody>
      </p:sp>
    </p:spTree>
    <p:extLst>
      <p:ext uri="{BB962C8B-B14F-4D97-AF65-F5344CB8AC3E}">
        <p14:creationId xmlns:p14="http://schemas.microsoft.com/office/powerpoint/2010/main" val="1024850662"/>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EF91CA-1D2C-E7F8-C998-96795AD756B8}"/>
              </a:ext>
            </a:extLst>
          </p:cNvPr>
          <p:cNvSpPr>
            <a:spLocks noGrp="1"/>
          </p:cNvSpPr>
          <p:nvPr>
            <p:ph type="sldNum" sz="quarter" idx="12"/>
          </p:nvPr>
        </p:nvSpPr>
        <p:spPr/>
        <p:txBody>
          <a:bodyPr/>
          <a:lstStyle/>
          <a:p>
            <a:fld id="{60B97012-0F89-47F0-A4E4-7FD79E709386}" type="slidenum">
              <a:rPr lang="en-US" sz="1200" smtClean="0">
                <a:solidFill>
                  <a:prstClr val="white"/>
                </a:solidFill>
              </a:rPr>
              <a:pPr/>
              <a:t>25</a:t>
            </a:fld>
            <a:endParaRPr lang="en-US" dirty="0"/>
          </a:p>
        </p:txBody>
      </p:sp>
      <p:sp>
        <p:nvSpPr>
          <p:cNvPr id="6" name="Title 1">
            <a:extLst>
              <a:ext uri="{FF2B5EF4-FFF2-40B4-BE49-F238E27FC236}">
                <a16:creationId xmlns:a16="http://schemas.microsoft.com/office/drawing/2014/main" id="{F69B597B-2FD2-9347-0A0E-4F6DDF627810}"/>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Northbound Right-turn Lane Improvements</a:t>
            </a:r>
            <a:endParaRPr lang="en-US" dirty="0"/>
          </a:p>
        </p:txBody>
      </p:sp>
      <p:cxnSp>
        <p:nvCxnSpPr>
          <p:cNvPr id="15" name="Straight Arrow Connector 14">
            <a:extLst>
              <a:ext uri="{FF2B5EF4-FFF2-40B4-BE49-F238E27FC236}">
                <a16:creationId xmlns:a16="http://schemas.microsoft.com/office/drawing/2014/main" id="{59E23E98-303E-5E98-F6D0-63CB40B1F6D5}"/>
              </a:ext>
            </a:extLst>
          </p:cNvPr>
          <p:cNvCxnSpPr>
            <a:cxnSpLocks/>
          </p:cNvCxnSpPr>
          <p:nvPr/>
        </p:nvCxnSpPr>
        <p:spPr>
          <a:xfrm flipV="1">
            <a:off x="9811266" y="5446702"/>
            <a:ext cx="827902" cy="284205"/>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46C5368E-F7DC-1A60-A1E1-AAB61F68A84E}"/>
              </a:ext>
            </a:extLst>
          </p:cNvPr>
          <p:cNvSpPr txBox="1"/>
          <p:nvPr/>
        </p:nvSpPr>
        <p:spPr>
          <a:xfrm>
            <a:off x="10639168" y="5023021"/>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sp>
        <p:nvSpPr>
          <p:cNvPr id="19" name="TextBox 18">
            <a:extLst>
              <a:ext uri="{FF2B5EF4-FFF2-40B4-BE49-F238E27FC236}">
                <a16:creationId xmlns:a16="http://schemas.microsoft.com/office/drawing/2014/main" id="{85594A8A-7903-7EEF-96CA-4ADD272493D2}"/>
              </a:ext>
            </a:extLst>
          </p:cNvPr>
          <p:cNvSpPr txBox="1"/>
          <p:nvPr/>
        </p:nvSpPr>
        <p:spPr>
          <a:xfrm>
            <a:off x="3049030" y="3250512"/>
            <a:ext cx="6098058" cy="369332"/>
          </a:xfrm>
          <a:prstGeom prst="rect">
            <a:avLst/>
          </a:prstGeom>
          <a:noFill/>
        </p:spPr>
        <p:txBody>
          <a:bodyPr wrap="square">
            <a:spAutoFit/>
          </a:bodyPr>
          <a:lstStyle/>
          <a:p>
            <a:r>
              <a:rPr lang="en-US" sz="1800" dirty="0">
                <a:solidFill>
                  <a:schemeClr val="accent1">
                    <a:lumMod val="75000"/>
                  </a:schemeClr>
                </a:solidFill>
                <a:latin typeface="Blackadder ITC" panose="04020505050007020D02" pitchFamily="82" charset="0"/>
              </a:rPr>
              <a:t>N</a:t>
            </a:r>
          </a:p>
        </p:txBody>
      </p:sp>
      <p:cxnSp>
        <p:nvCxnSpPr>
          <p:cNvPr id="21" name="Straight Arrow Connector 20">
            <a:extLst>
              <a:ext uri="{FF2B5EF4-FFF2-40B4-BE49-F238E27FC236}">
                <a16:creationId xmlns:a16="http://schemas.microsoft.com/office/drawing/2014/main" id="{2D96C586-73BB-3385-10EC-2CE57A0D351D}"/>
              </a:ext>
            </a:extLst>
          </p:cNvPr>
          <p:cNvCxnSpPr>
            <a:cxnSpLocks/>
          </p:cNvCxnSpPr>
          <p:nvPr/>
        </p:nvCxnSpPr>
        <p:spPr>
          <a:xfrm flipV="1">
            <a:off x="720811" y="1562950"/>
            <a:ext cx="827902" cy="284205"/>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22" name="TextBox 21">
            <a:extLst>
              <a:ext uri="{FF2B5EF4-FFF2-40B4-BE49-F238E27FC236}">
                <a16:creationId xmlns:a16="http://schemas.microsoft.com/office/drawing/2014/main" id="{B75C926F-3FAA-E0E7-C702-7AE44C1A3647}"/>
              </a:ext>
            </a:extLst>
          </p:cNvPr>
          <p:cNvSpPr txBox="1"/>
          <p:nvPr/>
        </p:nvSpPr>
        <p:spPr>
          <a:xfrm>
            <a:off x="1548713" y="1139269"/>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pic>
        <p:nvPicPr>
          <p:cNvPr id="8" name="Picture 7">
            <a:extLst>
              <a:ext uri="{FF2B5EF4-FFF2-40B4-BE49-F238E27FC236}">
                <a16:creationId xmlns:a16="http://schemas.microsoft.com/office/drawing/2014/main" id="{09BEEEA7-CAC9-7403-06FA-8920C9FAD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1247"/>
            <a:ext cx="6299095" cy="3393933"/>
          </a:xfrm>
          <a:prstGeom prst="rect">
            <a:avLst/>
          </a:prstGeom>
          <a:ln>
            <a:noFill/>
          </a:ln>
          <a:effectLst>
            <a:softEdge rad="112500"/>
          </a:effectLst>
        </p:spPr>
      </p:pic>
      <p:pic>
        <p:nvPicPr>
          <p:cNvPr id="10" name="Picture 9">
            <a:extLst>
              <a:ext uri="{FF2B5EF4-FFF2-40B4-BE49-F238E27FC236}">
                <a16:creationId xmlns:a16="http://schemas.microsoft.com/office/drawing/2014/main" id="{B680AB3A-85F0-245D-3BC2-CEE68E044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703" y="2962418"/>
            <a:ext cx="7088659" cy="3393933"/>
          </a:xfrm>
          <a:prstGeom prst="rect">
            <a:avLst/>
          </a:prstGeom>
          <a:ln w="38100" cap="sq">
            <a:solidFill>
              <a:srgbClr val="1F4284"/>
            </a:solidFill>
            <a:prstDash val="solid"/>
            <a:miter lim="800000"/>
          </a:ln>
          <a:effectLst>
            <a:outerShdw blurRad="50800" dist="38100" dir="2700000" algn="tl" rotWithShape="0">
              <a:srgbClr val="000000">
                <a:alpha val="43000"/>
              </a:srgbClr>
            </a:outerShdw>
          </a:effectLst>
        </p:spPr>
      </p:pic>
      <p:cxnSp>
        <p:nvCxnSpPr>
          <p:cNvPr id="23" name="Straight Arrow Connector 22">
            <a:extLst>
              <a:ext uri="{FF2B5EF4-FFF2-40B4-BE49-F238E27FC236}">
                <a16:creationId xmlns:a16="http://schemas.microsoft.com/office/drawing/2014/main" id="{EC5ACBC6-43F3-179E-617F-8753683C98E6}"/>
              </a:ext>
            </a:extLst>
          </p:cNvPr>
          <p:cNvCxnSpPr>
            <a:cxnSpLocks/>
          </p:cNvCxnSpPr>
          <p:nvPr/>
        </p:nvCxnSpPr>
        <p:spPr>
          <a:xfrm flipV="1">
            <a:off x="221530" y="1312445"/>
            <a:ext cx="913232" cy="366509"/>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24" name="TextBox 23">
            <a:extLst>
              <a:ext uri="{FF2B5EF4-FFF2-40B4-BE49-F238E27FC236}">
                <a16:creationId xmlns:a16="http://schemas.microsoft.com/office/drawing/2014/main" id="{4474A8B7-6229-C023-8805-3C5512AB7920}"/>
              </a:ext>
            </a:extLst>
          </p:cNvPr>
          <p:cNvSpPr txBox="1"/>
          <p:nvPr/>
        </p:nvSpPr>
        <p:spPr>
          <a:xfrm>
            <a:off x="1134762" y="909255"/>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cxnSp>
        <p:nvCxnSpPr>
          <p:cNvPr id="26" name="Straight Arrow Connector 25">
            <a:extLst>
              <a:ext uri="{FF2B5EF4-FFF2-40B4-BE49-F238E27FC236}">
                <a16:creationId xmlns:a16="http://schemas.microsoft.com/office/drawing/2014/main" id="{420F039E-303F-E560-B880-0B49BB331AF7}"/>
              </a:ext>
            </a:extLst>
          </p:cNvPr>
          <p:cNvCxnSpPr>
            <a:cxnSpLocks/>
          </p:cNvCxnSpPr>
          <p:nvPr/>
        </p:nvCxnSpPr>
        <p:spPr>
          <a:xfrm flipV="1">
            <a:off x="5182768" y="3429000"/>
            <a:ext cx="913232" cy="366509"/>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8B663973-45CC-BF12-791A-F214A438A275}"/>
              </a:ext>
            </a:extLst>
          </p:cNvPr>
          <p:cNvSpPr txBox="1"/>
          <p:nvPr/>
        </p:nvSpPr>
        <p:spPr>
          <a:xfrm>
            <a:off x="6096000" y="3025810"/>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sp>
        <p:nvSpPr>
          <p:cNvPr id="28" name="Title 1">
            <a:extLst>
              <a:ext uri="{FF2B5EF4-FFF2-40B4-BE49-F238E27FC236}">
                <a16:creationId xmlns:a16="http://schemas.microsoft.com/office/drawing/2014/main" id="{B6E241D4-48C6-394F-4588-51FE8271030C}"/>
              </a:ext>
            </a:extLst>
          </p:cNvPr>
          <p:cNvSpPr>
            <a:spLocks noGrp="1"/>
          </p:cNvSpPr>
          <p:nvPr>
            <p:ph type="title"/>
          </p:nvPr>
        </p:nvSpPr>
        <p:spPr>
          <a:xfrm>
            <a:off x="38970" y="4230391"/>
            <a:ext cx="3352800" cy="428993"/>
          </a:xfrm>
        </p:spPr>
        <p:txBody>
          <a:bodyPr>
            <a:normAutofit/>
          </a:bodyPr>
          <a:lstStyle/>
          <a:p>
            <a:r>
              <a:rPr lang="en-US" b="0" dirty="0">
                <a:solidFill>
                  <a:schemeClr val="tx2"/>
                </a:solidFill>
                <a:latin typeface="Arial" panose="020B0604020202020204" pitchFamily="34" charset="0"/>
                <a:cs typeface="Arial" panose="020B0604020202020204" pitchFamily="34" charset="0"/>
              </a:rPr>
              <a:t>Existing NB Right turn lane</a:t>
            </a:r>
          </a:p>
        </p:txBody>
      </p:sp>
      <p:sp>
        <p:nvSpPr>
          <p:cNvPr id="29" name="Title 1">
            <a:extLst>
              <a:ext uri="{FF2B5EF4-FFF2-40B4-BE49-F238E27FC236}">
                <a16:creationId xmlns:a16="http://schemas.microsoft.com/office/drawing/2014/main" id="{80575A77-E12C-E694-1E8F-F87796954F0B}"/>
              </a:ext>
            </a:extLst>
          </p:cNvPr>
          <p:cNvSpPr txBox="1">
            <a:spLocks/>
          </p:cNvSpPr>
          <p:nvPr/>
        </p:nvSpPr>
        <p:spPr>
          <a:xfrm>
            <a:off x="8839200" y="2450679"/>
            <a:ext cx="3352800" cy="428993"/>
          </a:xfrm>
          <a:prstGeom prst="rect">
            <a:avLst/>
          </a:prstGeom>
        </p:spPr>
        <p:txBody>
          <a:bodyPr vert="horz" lIns="91440" tIns="45720" rIns="91440" bIns="45720" rtlCol="0" anchor="b">
            <a:normAutofit fontScale="925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Proposed NB Right turn lane</a:t>
            </a:r>
          </a:p>
        </p:txBody>
      </p:sp>
    </p:spTree>
    <p:extLst>
      <p:ext uri="{BB962C8B-B14F-4D97-AF65-F5344CB8AC3E}">
        <p14:creationId xmlns:p14="http://schemas.microsoft.com/office/powerpoint/2010/main" val="1456761543"/>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B1C4DE-3165-38A8-B3FC-7E379B61AD0D}"/>
              </a:ext>
            </a:extLst>
          </p:cNvPr>
          <p:cNvSpPr>
            <a:spLocks noGrp="1"/>
          </p:cNvSpPr>
          <p:nvPr>
            <p:ph type="sldNum" sz="quarter" idx="12"/>
          </p:nvPr>
        </p:nvSpPr>
        <p:spPr/>
        <p:txBody>
          <a:bodyPr/>
          <a:lstStyle/>
          <a:p>
            <a:fld id="{60B97012-0F89-47F0-A4E4-7FD79E709386}" type="slidenum">
              <a:rPr lang="en-US" sz="1200" smtClean="0">
                <a:solidFill>
                  <a:prstClr val="white"/>
                </a:solidFill>
              </a:rPr>
              <a:pPr/>
              <a:t>26</a:t>
            </a:fld>
            <a:endParaRPr lang="en-US" dirty="0"/>
          </a:p>
        </p:txBody>
      </p:sp>
      <p:sp>
        <p:nvSpPr>
          <p:cNvPr id="6" name="Title 1">
            <a:extLst>
              <a:ext uri="{FF2B5EF4-FFF2-40B4-BE49-F238E27FC236}">
                <a16:creationId xmlns:a16="http://schemas.microsoft.com/office/drawing/2014/main" id="{B5ACF030-0D4D-AE1F-252D-7180F9826826}"/>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Southbound Left-turn Lane Improvements</a:t>
            </a:r>
            <a:endParaRPr lang="en-US" dirty="0"/>
          </a:p>
        </p:txBody>
      </p:sp>
      <p:pic>
        <p:nvPicPr>
          <p:cNvPr id="3" name="Picture 2">
            <a:extLst>
              <a:ext uri="{FF2B5EF4-FFF2-40B4-BE49-F238E27FC236}">
                <a16:creationId xmlns:a16="http://schemas.microsoft.com/office/drawing/2014/main" id="{3AA49865-C565-BAFE-72D6-C2171F453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0" y="852616"/>
            <a:ext cx="5842204" cy="4720710"/>
          </a:xfrm>
          <a:prstGeom prst="rect">
            <a:avLst/>
          </a:prstGeom>
          <a:ln>
            <a:noFill/>
          </a:ln>
          <a:effectLst>
            <a:softEdge rad="112500"/>
          </a:effectLst>
        </p:spPr>
      </p:pic>
      <p:pic>
        <p:nvPicPr>
          <p:cNvPr id="9" name="Picture 8">
            <a:extLst>
              <a:ext uri="{FF2B5EF4-FFF2-40B4-BE49-F238E27FC236}">
                <a16:creationId xmlns:a16="http://schemas.microsoft.com/office/drawing/2014/main" id="{D6872240-B7A0-0DA7-CEDD-656491A050A3}"/>
              </a:ext>
            </a:extLst>
          </p:cNvPr>
          <p:cNvPicPr>
            <a:picLocks noChangeAspect="1"/>
          </p:cNvPicPr>
          <p:nvPr/>
        </p:nvPicPr>
        <p:blipFill rotWithShape="1">
          <a:blip r:embed="rId4">
            <a:extLst>
              <a:ext uri="{28A0092B-C50C-407E-A947-70E740481C1C}">
                <a14:useLocalDpi xmlns:a14="http://schemas.microsoft.com/office/drawing/2010/main" val="0"/>
              </a:ext>
            </a:extLst>
          </a:blip>
          <a:srcRect r="14348"/>
          <a:stretch/>
        </p:blipFill>
        <p:spPr>
          <a:xfrm>
            <a:off x="6335338" y="1606921"/>
            <a:ext cx="5609967" cy="4658384"/>
          </a:xfrm>
          <a:prstGeom prst="rect">
            <a:avLst/>
          </a:prstGeom>
          <a:ln w="38100" cap="sq">
            <a:solidFill>
              <a:srgbClr val="1F4284"/>
            </a:solidFill>
            <a:prstDash val="solid"/>
            <a:miter lim="800000"/>
          </a:ln>
          <a:effectLst>
            <a:outerShdw blurRad="50800" dist="38100" dir="2700000" algn="tl" rotWithShape="0">
              <a:srgbClr val="000000">
                <a:alpha val="43000"/>
              </a:srgbClr>
            </a:outerShdw>
          </a:effectLst>
        </p:spPr>
      </p:pic>
      <p:cxnSp>
        <p:nvCxnSpPr>
          <p:cNvPr id="10" name="Straight Arrow Connector 9">
            <a:extLst>
              <a:ext uri="{FF2B5EF4-FFF2-40B4-BE49-F238E27FC236}">
                <a16:creationId xmlns:a16="http://schemas.microsoft.com/office/drawing/2014/main" id="{68F5F56E-DC61-D6EB-153C-163659D8FBB3}"/>
              </a:ext>
            </a:extLst>
          </p:cNvPr>
          <p:cNvCxnSpPr>
            <a:cxnSpLocks/>
          </p:cNvCxnSpPr>
          <p:nvPr/>
        </p:nvCxnSpPr>
        <p:spPr>
          <a:xfrm>
            <a:off x="4851600" y="1124100"/>
            <a:ext cx="253036" cy="826127"/>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CD3D4A14-C667-5853-217B-2CDB5833F3F4}"/>
              </a:ext>
            </a:extLst>
          </p:cNvPr>
          <p:cNvSpPr txBox="1"/>
          <p:nvPr/>
        </p:nvSpPr>
        <p:spPr>
          <a:xfrm>
            <a:off x="4865227" y="1842746"/>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cxnSp>
        <p:nvCxnSpPr>
          <p:cNvPr id="13" name="Straight Arrow Connector 12">
            <a:extLst>
              <a:ext uri="{FF2B5EF4-FFF2-40B4-BE49-F238E27FC236}">
                <a16:creationId xmlns:a16="http://schemas.microsoft.com/office/drawing/2014/main" id="{4631C4B7-12E6-CC37-D47B-8769D02EA68A}"/>
              </a:ext>
            </a:extLst>
          </p:cNvPr>
          <p:cNvCxnSpPr>
            <a:cxnSpLocks/>
          </p:cNvCxnSpPr>
          <p:nvPr/>
        </p:nvCxnSpPr>
        <p:spPr>
          <a:xfrm>
            <a:off x="10969280" y="1834731"/>
            <a:ext cx="253036" cy="826127"/>
          </a:xfrm>
          <a:prstGeom prst="straightConnector1">
            <a:avLst/>
          </a:prstGeom>
          <a:ln w="127000">
            <a:solidFill>
              <a:schemeClr val="bg1"/>
            </a:solidFill>
            <a:tailEnd type="stealth"/>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545E9E8A-ACCF-21C9-3607-34C1DF782357}"/>
              </a:ext>
            </a:extLst>
          </p:cNvPr>
          <p:cNvSpPr txBox="1"/>
          <p:nvPr/>
        </p:nvSpPr>
        <p:spPr>
          <a:xfrm>
            <a:off x="10969280" y="2534725"/>
            <a:ext cx="580608" cy="707886"/>
          </a:xfrm>
          <a:prstGeom prst="rect">
            <a:avLst/>
          </a:prstGeom>
          <a:noFill/>
        </p:spPr>
        <p:txBody>
          <a:bodyPr wrap="none" rtlCol="0">
            <a:spAutoFit/>
          </a:bodyPr>
          <a:lstStyle/>
          <a:p>
            <a:r>
              <a:rPr lang="en-US" sz="4000" dirty="0">
                <a:solidFill>
                  <a:schemeClr val="bg1"/>
                </a:solidFill>
                <a:latin typeface="Colonna MT" panose="04020805060202030203" pitchFamily="82" charset="0"/>
              </a:rPr>
              <a:t>N</a:t>
            </a:r>
          </a:p>
        </p:txBody>
      </p:sp>
      <p:sp>
        <p:nvSpPr>
          <p:cNvPr id="15" name="Title 1">
            <a:extLst>
              <a:ext uri="{FF2B5EF4-FFF2-40B4-BE49-F238E27FC236}">
                <a16:creationId xmlns:a16="http://schemas.microsoft.com/office/drawing/2014/main" id="{65D8A190-4AB1-441E-D85D-3073926A9938}"/>
              </a:ext>
            </a:extLst>
          </p:cNvPr>
          <p:cNvSpPr txBox="1">
            <a:spLocks/>
          </p:cNvSpPr>
          <p:nvPr/>
        </p:nvSpPr>
        <p:spPr>
          <a:xfrm>
            <a:off x="14460" y="5573326"/>
            <a:ext cx="5609966" cy="42899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Existing SB Left Striped Out Lane</a:t>
            </a:r>
          </a:p>
        </p:txBody>
      </p:sp>
      <p:sp>
        <p:nvSpPr>
          <p:cNvPr id="16" name="Title 1">
            <a:extLst>
              <a:ext uri="{FF2B5EF4-FFF2-40B4-BE49-F238E27FC236}">
                <a16:creationId xmlns:a16="http://schemas.microsoft.com/office/drawing/2014/main" id="{FA9BE47E-2833-2904-7395-2E5EDAD70A77}"/>
              </a:ext>
            </a:extLst>
          </p:cNvPr>
          <p:cNvSpPr txBox="1">
            <a:spLocks/>
          </p:cNvSpPr>
          <p:nvPr/>
        </p:nvSpPr>
        <p:spPr>
          <a:xfrm>
            <a:off x="8824740" y="1124100"/>
            <a:ext cx="3352800" cy="42899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Proposed SB Left turn lane</a:t>
            </a:r>
          </a:p>
        </p:txBody>
      </p:sp>
    </p:spTree>
    <p:extLst>
      <p:ext uri="{BB962C8B-B14F-4D97-AF65-F5344CB8AC3E}">
        <p14:creationId xmlns:p14="http://schemas.microsoft.com/office/powerpoint/2010/main" val="2863749846"/>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FDFC8C-52C7-F816-E9A0-2A1E3B1D2B1B}"/>
              </a:ext>
            </a:extLst>
          </p:cNvPr>
          <p:cNvSpPr>
            <a:spLocks noGrp="1"/>
          </p:cNvSpPr>
          <p:nvPr>
            <p:ph type="sldNum" sz="quarter" idx="12"/>
          </p:nvPr>
        </p:nvSpPr>
        <p:spPr/>
        <p:txBody>
          <a:bodyPr/>
          <a:lstStyle/>
          <a:p>
            <a:fld id="{60B97012-0F89-47F0-A4E4-7FD79E709386}" type="slidenum">
              <a:rPr lang="en-US" sz="1200" smtClean="0">
                <a:solidFill>
                  <a:prstClr val="white"/>
                </a:solidFill>
              </a:rPr>
              <a:pPr/>
              <a:t>27</a:t>
            </a:fld>
            <a:endParaRPr lang="en-US" dirty="0"/>
          </a:p>
        </p:txBody>
      </p:sp>
      <p:sp>
        <p:nvSpPr>
          <p:cNvPr id="6" name="Title 1">
            <a:extLst>
              <a:ext uri="{FF2B5EF4-FFF2-40B4-BE49-F238E27FC236}">
                <a16:creationId xmlns:a16="http://schemas.microsoft.com/office/drawing/2014/main" id="{500FDAB9-8881-2DD5-7DEB-A70B53DAF9B5}"/>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Signal Upgrades</a:t>
            </a:r>
            <a:endParaRPr lang="en-US" dirty="0"/>
          </a:p>
        </p:txBody>
      </p:sp>
      <p:pic>
        <p:nvPicPr>
          <p:cNvPr id="7" name="Picture 6">
            <a:extLst>
              <a:ext uri="{FF2B5EF4-FFF2-40B4-BE49-F238E27FC236}">
                <a16:creationId xmlns:a16="http://schemas.microsoft.com/office/drawing/2014/main" id="{E4D754FA-6B4A-9442-0932-4C68DFE23530}"/>
              </a:ext>
            </a:extLst>
          </p:cNvPr>
          <p:cNvPicPr>
            <a:picLocks noChangeAspect="1"/>
          </p:cNvPicPr>
          <p:nvPr/>
        </p:nvPicPr>
        <p:blipFill>
          <a:blip r:embed="rId3"/>
          <a:stretch>
            <a:fillRect/>
          </a:stretch>
        </p:blipFill>
        <p:spPr>
          <a:xfrm>
            <a:off x="4709555" y="3559175"/>
            <a:ext cx="7291011" cy="2660475"/>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4333B1E-1A12-3B92-371E-44E5D96B4253}"/>
              </a:ext>
            </a:extLst>
          </p:cNvPr>
          <p:cNvPicPr>
            <a:picLocks noChangeAspect="1"/>
          </p:cNvPicPr>
          <p:nvPr/>
        </p:nvPicPr>
        <p:blipFill>
          <a:blip r:embed="rId4"/>
          <a:stretch>
            <a:fillRect/>
          </a:stretch>
        </p:blipFill>
        <p:spPr>
          <a:xfrm>
            <a:off x="0" y="938781"/>
            <a:ext cx="7140575" cy="2620394"/>
          </a:xfrm>
          <a:prstGeom prst="rect">
            <a:avLst/>
          </a:prstGeom>
          <a:ln>
            <a:noFill/>
          </a:ln>
          <a:effectLst>
            <a:softEdge rad="112500"/>
          </a:effectLst>
        </p:spPr>
      </p:pic>
      <p:sp>
        <p:nvSpPr>
          <p:cNvPr id="10" name="Title 1">
            <a:extLst>
              <a:ext uri="{FF2B5EF4-FFF2-40B4-BE49-F238E27FC236}">
                <a16:creationId xmlns:a16="http://schemas.microsoft.com/office/drawing/2014/main" id="{DE0EF75F-72D9-BEFE-1E0B-B333C936E9A4}"/>
              </a:ext>
            </a:extLst>
          </p:cNvPr>
          <p:cNvSpPr txBox="1">
            <a:spLocks/>
          </p:cNvSpPr>
          <p:nvPr/>
        </p:nvSpPr>
        <p:spPr>
          <a:xfrm>
            <a:off x="0" y="3735956"/>
            <a:ext cx="4473146" cy="42899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Existing Span Wire Signals</a:t>
            </a:r>
          </a:p>
        </p:txBody>
      </p:sp>
      <p:sp>
        <p:nvSpPr>
          <p:cNvPr id="11" name="Title 1">
            <a:extLst>
              <a:ext uri="{FF2B5EF4-FFF2-40B4-BE49-F238E27FC236}">
                <a16:creationId xmlns:a16="http://schemas.microsoft.com/office/drawing/2014/main" id="{286D7E86-AC13-4696-89C9-FF9611301CB3}"/>
              </a:ext>
            </a:extLst>
          </p:cNvPr>
          <p:cNvSpPr txBox="1">
            <a:spLocks/>
          </p:cNvSpPr>
          <p:nvPr/>
        </p:nvSpPr>
        <p:spPr>
          <a:xfrm>
            <a:off x="8894120" y="3061831"/>
            <a:ext cx="3297880" cy="428993"/>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Mast Arm Signal Upgrades</a:t>
            </a:r>
          </a:p>
        </p:txBody>
      </p:sp>
    </p:spTree>
    <p:extLst>
      <p:ext uri="{BB962C8B-B14F-4D97-AF65-F5344CB8AC3E}">
        <p14:creationId xmlns:p14="http://schemas.microsoft.com/office/powerpoint/2010/main" val="1229100389"/>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29D4C7-484C-58D4-B161-36EF798D8C41}"/>
              </a:ext>
            </a:extLst>
          </p:cNvPr>
          <p:cNvSpPr>
            <a:spLocks noGrp="1"/>
          </p:cNvSpPr>
          <p:nvPr>
            <p:ph type="sldNum" sz="quarter" idx="12"/>
          </p:nvPr>
        </p:nvSpPr>
        <p:spPr/>
        <p:txBody>
          <a:bodyPr/>
          <a:lstStyle/>
          <a:p>
            <a:fld id="{60B97012-0F89-47F0-A4E4-7FD79E709386}" type="slidenum">
              <a:rPr lang="en-US" sz="1200" smtClean="0">
                <a:solidFill>
                  <a:prstClr val="white"/>
                </a:solidFill>
              </a:rPr>
              <a:pPr/>
              <a:t>28</a:t>
            </a:fld>
            <a:endParaRPr lang="en-US" dirty="0"/>
          </a:p>
        </p:txBody>
      </p:sp>
      <p:sp>
        <p:nvSpPr>
          <p:cNvPr id="6" name="Title 1">
            <a:extLst>
              <a:ext uri="{FF2B5EF4-FFF2-40B4-BE49-F238E27FC236}">
                <a16:creationId xmlns:a16="http://schemas.microsoft.com/office/drawing/2014/main" id="{B78B05EC-086E-A2A2-CB7F-2A91F9B4C628}"/>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Installation of Green-Colored Bicycle Lanes (5’)</a:t>
            </a:r>
            <a:endParaRPr lang="en-US" dirty="0"/>
          </a:p>
        </p:txBody>
      </p:sp>
      <p:pic>
        <p:nvPicPr>
          <p:cNvPr id="7" name="Picture 6">
            <a:extLst>
              <a:ext uri="{FF2B5EF4-FFF2-40B4-BE49-F238E27FC236}">
                <a16:creationId xmlns:a16="http://schemas.microsoft.com/office/drawing/2014/main" id="{A61299BE-56A5-70A6-AE8C-2B7A31686092}"/>
              </a:ext>
            </a:extLst>
          </p:cNvPr>
          <p:cNvPicPr>
            <a:picLocks noChangeAspect="1"/>
          </p:cNvPicPr>
          <p:nvPr/>
        </p:nvPicPr>
        <p:blipFill>
          <a:blip r:embed="rId3"/>
          <a:stretch>
            <a:fillRect/>
          </a:stretch>
        </p:blipFill>
        <p:spPr>
          <a:xfrm>
            <a:off x="8441038" y="1909864"/>
            <a:ext cx="3237257" cy="4151736"/>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id="{3C8D7C73-F469-54B5-EE5B-9B80F2D74F9B}"/>
              </a:ext>
            </a:extLst>
          </p:cNvPr>
          <p:cNvSpPr>
            <a:spLocks noGrp="1"/>
          </p:cNvSpPr>
          <p:nvPr>
            <p:ph type="title"/>
          </p:nvPr>
        </p:nvSpPr>
        <p:spPr>
          <a:xfrm>
            <a:off x="8325495" y="1056750"/>
            <a:ext cx="3352800" cy="762001"/>
          </a:xfrm>
        </p:spPr>
        <p:txBody>
          <a:bodyPr>
            <a:normAutofit/>
          </a:bodyPr>
          <a:lstStyle/>
          <a:p>
            <a:r>
              <a:rPr lang="en-US" b="0" dirty="0">
                <a:solidFill>
                  <a:schemeClr val="tx2"/>
                </a:solidFill>
                <a:latin typeface="Arial" panose="020B0604020202020204" pitchFamily="34" charset="0"/>
                <a:cs typeface="Arial" panose="020B0604020202020204" pitchFamily="34" charset="0"/>
              </a:rPr>
              <a:t>Green-colored pavement to increase driver awareness.</a:t>
            </a:r>
          </a:p>
        </p:txBody>
      </p:sp>
      <p:pic>
        <p:nvPicPr>
          <p:cNvPr id="9" name="Picture 8">
            <a:extLst>
              <a:ext uri="{FF2B5EF4-FFF2-40B4-BE49-F238E27FC236}">
                <a16:creationId xmlns:a16="http://schemas.microsoft.com/office/drawing/2014/main" id="{EB5AD1D9-D4BA-33C3-6103-DC5C165F3BCB}"/>
              </a:ext>
            </a:extLst>
          </p:cNvPr>
          <p:cNvPicPr>
            <a:picLocks noChangeAspect="1"/>
          </p:cNvPicPr>
          <p:nvPr/>
        </p:nvPicPr>
        <p:blipFill>
          <a:blip r:embed="rId4"/>
          <a:stretch>
            <a:fillRect/>
          </a:stretch>
        </p:blipFill>
        <p:spPr>
          <a:xfrm rot="10800000">
            <a:off x="7538361" y="4254142"/>
            <a:ext cx="1018120" cy="554784"/>
          </a:xfrm>
          <a:prstGeom prst="rect">
            <a:avLst/>
          </a:prstGeom>
        </p:spPr>
      </p:pic>
      <p:pic>
        <p:nvPicPr>
          <p:cNvPr id="3" name="Picture 2">
            <a:extLst>
              <a:ext uri="{FF2B5EF4-FFF2-40B4-BE49-F238E27FC236}">
                <a16:creationId xmlns:a16="http://schemas.microsoft.com/office/drawing/2014/main" id="{D1440F07-D8BE-45F4-27FF-7E482E948663}"/>
              </a:ext>
            </a:extLst>
          </p:cNvPr>
          <p:cNvPicPr>
            <a:picLocks noChangeAspect="1"/>
          </p:cNvPicPr>
          <p:nvPr/>
        </p:nvPicPr>
        <p:blipFill>
          <a:blip r:embed="rId5"/>
          <a:stretch>
            <a:fillRect/>
          </a:stretch>
        </p:blipFill>
        <p:spPr>
          <a:xfrm>
            <a:off x="176742" y="1268885"/>
            <a:ext cx="6786403" cy="2920485"/>
          </a:xfrm>
          <a:prstGeom prst="rect">
            <a:avLst/>
          </a:prstGeom>
          <a:ln>
            <a:noFill/>
          </a:ln>
          <a:effectLst>
            <a:softEdge rad="112500"/>
          </a:effectLst>
        </p:spPr>
      </p:pic>
      <p:sp>
        <p:nvSpPr>
          <p:cNvPr id="11" name="Title 1">
            <a:extLst>
              <a:ext uri="{FF2B5EF4-FFF2-40B4-BE49-F238E27FC236}">
                <a16:creationId xmlns:a16="http://schemas.microsoft.com/office/drawing/2014/main" id="{A1BE21CE-6C57-B92D-12AA-2E0F661DF8D0}"/>
              </a:ext>
            </a:extLst>
          </p:cNvPr>
          <p:cNvSpPr txBox="1">
            <a:spLocks/>
          </p:cNvSpPr>
          <p:nvPr/>
        </p:nvSpPr>
        <p:spPr>
          <a:xfrm>
            <a:off x="176742" y="4189370"/>
            <a:ext cx="5471296" cy="554785"/>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b="0" dirty="0">
                <a:solidFill>
                  <a:schemeClr val="tx2"/>
                </a:solidFill>
                <a:latin typeface="Arial" panose="020B0604020202020204" pitchFamily="34" charset="0"/>
                <a:cs typeface="Arial" panose="020B0604020202020204" pitchFamily="34" charset="0"/>
              </a:rPr>
              <a:t>Existing NB bike markings at conflict location</a:t>
            </a:r>
          </a:p>
        </p:txBody>
      </p:sp>
    </p:spTree>
    <p:extLst>
      <p:ext uri="{BB962C8B-B14F-4D97-AF65-F5344CB8AC3E}">
        <p14:creationId xmlns:p14="http://schemas.microsoft.com/office/powerpoint/2010/main" val="4203235063"/>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197515A-F504-49FB-99FD-A513F9831E72}"/>
              </a:ext>
            </a:extLst>
          </p:cNvPr>
          <p:cNvSpPr>
            <a:spLocks noGrp="1"/>
          </p:cNvSpPr>
          <p:nvPr>
            <p:ph type="title"/>
          </p:nvPr>
        </p:nvSpPr>
        <p:spPr>
          <a:xfrm>
            <a:off x="609600" y="2667000"/>
            <a:ext cx="10972800" cy="762000"/>
          </a:xfrm>
        </p:spPr>
        <p:txBody>
          <a:bodyPr/>
          <a:lstStyle/>
          <a:p>
            <a:r>
              <a:rPr kumimoji="0" lang="en-US" sz="3600" b="1" i="0" u="none" strike="noStrike" kern="1200" cap="none" spc="0" normalizeH="0" baseline="0" noProof="0" dirty="0">
                <a:ln>
                  <a:noFill/>
                </a:ln>
                <a:solidFill>
                  <a:srgbClr val="153879"/>
                </a:solidFill>
                <a:effectLst/>
                <a:uLnTx/>
                <a:uFillTx/>
                <a:latin typeface="Arial" pitchFamily="34" charset="0"/>
                <a:ea typeface="+mj-ea"/>
                <a:cs typeface="Arial" pitchFamily="34" charset="0"/>
              </a:rPr>
              <a:t>Temporary Traffic Control</a:t>
            </a:r>
            <a:endParaRPr lang="en-US" dirty="0"/>
          </a:p>
        </p:txBody>
      </p:sp>
      <p:sp>
        <p:nvSpPr>
          <p:cNvPr id="6" name="Slide Number Placeholder 3">
            <a:extLst>
              <a:ext uri="{FF2B5EF4-FFF2-40B4-BE49-F238E27FC236}">
                <a16:creationId xmlns:a16="http://schemas.microsoft.com/office/drawing/2014/main" id="{7F3AB74A-5177-CB82-A7AF-77253A737A63}"/>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29</a:t>
            </a:fld>
            <a:endParaRPr lang="en-US" sz="1200">
              <a:solidFill>
                <a:prstClr val="white"/>
              </a:solidFill>
            </a:endParaRPr>
          </a:p>
        </p:txBody>
      </p:sp>
    </p:spTree>
    <p:extLst>
      <p:ext uri="{BB962C8B-B14F-4D97-AF65-F5344CB8AC3E}">
        <p14:creationId xmlns:p14="http://schemas.microsoft.com/office/powerpoint/2010/main" val="288303064"/>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881A-E7FD-4E0E-9AB4-73B009FE7B0E}"/>
              </a:ext>
            </a:extLst>
          </p:cNvPr>
          <p:cNvSpPr>
            <a:spLocks noGrp="1"/>
          </p:cNvSpPr>
          <p:nvPr>
            <p:ph type="title"/>
          </p:nvPr>
        </p:nvSpPr>
        <p:spPr>
          <a:xfrm>
            <a:off x="615043" y="3048000"/>
            <a:ext cx="10972800" cy="762000"/>
          </a:xfrm>
        </p:spPr>
        <p:txBody>
          <a:bodyPr/>
          <a:lstStyle/>
          <a:p>
            <a:r>
              <a:rPr lang="en-US"/>
              <a:t>Introductions</a:t>
            </a:r>
          </a:p>
        </p:txBody>
      </p:sp>
      <p:sp>
        <p:nvSpPr>
          <p:cNvPr id="6" name="Slide Number Placeholder 3">
            <a:extLst>
              <a:ext uri="{FF2B5EF4-FFF2-40B4-BE49-F238E27FC236}">
                <a16:creationId xmlns:a16="http://schemas.microsoft.com/office/drawing/2014/main" id="{DFE50008-BF08-7BA6-9DC5-51D6A4C8449B}"/>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3</a:t>
            </a:fld>
            <a:endParaRPr lang="en-US" sz="1200">
              <a:solidFill>
                <a:prstClr val="white"/>
              </a:solidFill>
            </a:endParaRPr>
          </a:p>
        </p:txBody>
      </p:sp>
    </p:spTree>
    <p:extLst>
      <p:ext uri="{BB962C8B-B14F-4D97-AF65-F5344CB8AC3E}">
        <p14:creationId xmlns:p14="http://schemas.microsoft.com/office/powerpoint/2010/main" val="3537564858"/>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29D4C7-484C-58D4-B161-36EF798D8C41}"/>
              </a:ext>
            </a:extLst>
          </p:cNvPr>
          <p:cNvSpPr>
            <a:spLocks noGrp="1"/>
          </p:cNvSpPr>
          <p:nvPr>
            <p:ph type="sldNum" sz="quarter" idx="12"/>
          </p:nvPr>
        </p:nvSpPr>
        <p:spPr/>
        <p:txBody>
          <a:bodyPr/>
          <a:lstStyle/>
          <a:p>
            <a:fld id="{60B97012-0F89-47F0-A4E4-7FD79E709386}" type="slidenum">
              <a:rPr lang="en-US" sz="1200" smtClean="0">
                <a:solidFill>
                  <a:prstClr val="white"/>
                </a:solidFill>
              </a:rPr>
              <a:pPr/>
              <a:t>30</a:t>
            </a:fld>
            <a:endParaRPr lang="en-US" dirty="0"/>
          </a:p>
        </p:txBody>
      </p:sp>
      <p:sp>
        <p:nvSpPr>
          <p:cNvPr id="6" name="Title 1">
            <a:extLst>
              <a:ext uri="{FF2B5EF4-FFF2-40B4-BE49-F238E27FC236}">
                <a16:creationId xmlns:a16="http://schemas.microsoft.com/office/drawing/2014/main" id="{B78B05EC-086E-A2A2-CB7F-2A91F9B4C628}"/>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Temporary Traffic Control</a:t>
            </a:r>
            <a:endParaRPr lang="en-US" dirty="0"/>
          </a:p>
        </p:txBody>
      </p:sp>
      <p:pic>
        <p:nvPicPr>
          <p:cNvPr id="12" name="Picture 11">
            <a:extLst>
              <a:ext uri="{FF2B5EF4-FFF2-40B4-BE49-F238E27FC236}">
                <a16:creationId xmlns:a16="http://schemas.microsoft.com/office/drawing/2014/main" id="{480EDBBF-607C-55A0-3691-0014C0285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3178" y="1078625"/>
            <a:ext cx="8785643" cy="4700750"/>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8960169"/>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29D4C7-484C-58D4-B161-36EF798D8C41}"/>
              </a:ext>
            </a:extLst>
          </p:cNvPr>
          <p:cNvSpPr>
            <a:spLocks noGrp="1"/>
          </p:cNvSpPr>
          <p:nvPr>
            <p:ph type="sldNum" sz="quarter" idx="12"/>
          </p:nvPr>
        </p:nvSpPr>
        <p:spPr/>
        <p:txBody>
          <a:bodyPr/>
          <a:lstStyle/>
          <a:p>
            <a:fld id="{60B97012-0F89-47F0-A4E4-7FD79E709386}" type="slidenum">
              <a:rPr lang="en-US" sz="1200" smtClean="0">
                <a:solidFill>
                  <a:prstClr val="white"/>
                </a:solidFill>
              </a:rPr>
              <a:pPr/>
              <a:t>31</a:t>
            </a:fld>
            <a:endParaRPr lang="en-US" dirty="0"/>
          </a:p>
        </p:txBody>
      </p:sp>
      <p:sp>
        <p:nvSpPr>
          <p:cNvPr id="6" name="Title 1">
            <a:extLst>
              <a:ext uri="{FF2B5EF4-FFF2-40B4-BE49-F238E27FC236}">
                <a16:creationId xmlns:a16="http://schemas.microsoft.com/office/drawing/2014/main" id="{B78B05EC-086E-A2A2-CB7F-2A91F9B4C628}"/>
              </a:ext>
            </a:extLst>
          </p:cNvPr>
          <p:cNvSpPr txBox="1">
            <a:spLocks/>
          </p:cNvSpPr>
          <p:nvPr/>
        </p:nvSpPr>
        <p:spPr>
          <a:xfrm>
            <a:off x="609600" y="0"/>
            <a:ext cx="10972800" cy="762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3600" dirty="0">
                <a:solidFill>
                  <a:srgbClr val="153879"/>
                </a:solidFill>
              </a:rPr>
              <a:t>Temporary Traffic Control</a:t>
            </a:r>
            <a:endParaRPr lang="en-US" dirty="0"/>
          </a:p>
        </p:txBody>
      </p:sp>
      <p:pic>
        <p:nvPicPr>
          <p:cNvPr id="3" name="Picture 2">
            <a:extLst>
              <a:ext uri="{FF2B5EF4-FFF2-40B4-BE49-F238E27FC236}">
                <a16:creationId xmlns:a16="http://schemas.microsoft.com/office/drawing/2014/main" id="{1D371720-0D41-883D-869F-81530E3CA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817" y="848807"/>
            <a:ext cx="9971314" cy="5335142"/>
          </a:xfrm>
          <a:prstGeom prst="rect">
            <a:avLst/>
          </a:prstGeom>
          <a:ln w="38100" cap="sq">
            <a:solidFill>
              <a:srgbClr val="1F497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2392934"/>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0B1-EBBD-429F-B0BB-DD836D501FF9}"/>
              </a:ext>
            </a:extLst>
          </p:cNvPr>
          <p:cNvSpPr>
            <a:spLocks noGrp="1"/>
          </p:cNvSpPr>
          <p:nvPr>
            <p:ph type="title"/>
          </p:nvPr>
        </p:nvSpPr>
        <p:spPr/>
        <p:txBody>
          <a:bodyPr/>
          <a:lstStyle/>
          <a:p>
            <a:r>
              <a:rPr lang="en-US" dirty="0"/>
              <a:t>Project Design Status</a:t>
            </a:r>
          </a:p>
        </p:txBody>
      </p:sp>
      <p:sp>
        <p:nvSpPr>
          <p:cNvPr id="7" name="Slide Number Placeholder 3">
            <a:extLst>
              <a:ext uri="{FF2B5EF4-FFF2-40B4-BE49-F238E27FC236}">
                <a16:creationId xmlns:a16="http://schemas.microsoft.com/office/drawing/2014/main" id="{6C025EEB-D538-1934-6697-E82D4D978D18}"/>
              </a:ext>
            </a:extLst>
          </p:cNvPr>
          <p:cNvSpPr txBox="1">
            <a:spLocks/>
          </p:cNvSpPr>
          <p:nvPr/>
        </p:nvSpPr>
        <p:spPr>
          <a:xfrm>
            <a:off x="11506200" y="6424353"/>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32</a:t>
            </a:fld>
            <a:endParaRPr lang="en-US" sz="1200">
              <a:solidFill>
                <a:prstClr val="white"/>
              </a:solidFill>
            </a:endParaRPr>
          </a:p>
        </p:txBody>
      </p:sp>
      <p:sp>
        <p:nvSpPr>
          <p:cNvPr id="6" name="Content Placeholder 4">
            <a:extLst>
              <a:ext uri="{FF2B5EF4-FFF2-40B4-BE49-F238E27FC236}">
                <a16:creationId xmlns:a16="http://schemas.microsoft.com/office/drawing/2014/main" id="{A15D966C-ACBE-3195-1857-6E6A4D6714FB}"/>
              </a:ext>
            </a:extLst>
          </p:cNvPr>
          <p:cNvSpPr txBox="1">
            <a:spLocks/>
          </p:cNvSpPr>
          <p:nvPr/>
        </p:nvSpPr>
        <p:spPr>
          <a:xfrm>
            <a:off x="451755" y="1230976"/>
            <a:ext cx="10744202"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1800" dirty="0"/>
          </a:p>
          <a:p>
            <a:pPr>
              <a:buFont typeface="Wingdings" panose="05000000000000000000" pitchFamily="2" charset="2"/>
              <a:buChar char="q"/>
            </a:pPr>
            <a:endParaRPr lang="en-US" sz="2000" dirty="0">
              <a:solidFill>
                <a:schemeClr val="tx2"/>
              </a:solidFill>
            </a:endParaRPr>
          </a:p>
          <a:p>
            <a:pPr>
              <a:buFont typeface="Wingdings" panose="05000000000000000000" pitchFamily="2" charset="2"/>
              <a:buChar char="q"/>
            </a:pPr>
            <a:r>
              <a:rPr lang="en-US" sz="2000" dirty="0">
                <a:solidFill>
                  <a:schemeClr val="tx2"/>
                </a:solidFill>
              </a:rPr>
              <a:t>Currently in the Design Phase for the 90% Plans</a:t>
            </a:r>
          </a:p>
          <a:p>
            <a:pPr>
              <a:buFont typeface="Wingdings" panose="05000000000000000000" pitchFamily="2" charset="2"/>
              <a:buChar char="q"/>
            </a:pPr>
            <a:r>
              <a:rPr lang="en-US" sz="2000" dirty="0">
                <a:solidFill>
                  <a:schemeClr val="tx2"/>
                </a:solidFill>
              </a:rPr>
              <a:t>Several other Projects in the immediate area</a:t>
            </a:r>
          </a:p>
          <a:p>
            <a:pPr>
              <a:buFont typeface="Wingdings" panose="05000000000000000000" pitchFamily="2" charset="2"/>
              <a:buChar char="q"/>
            </a:pPr>
            <a:r>
              <a:rPr lang="en-US" sz="2000" dirty="0">
                <a:solidFill>
                  <a:schemeClr val="tx2"/>
                </a:solidFill>
              </a:rPr>
              <a:t>Currently working on coordination between construction of this project and other adjacent projects to minimize traffic impacts</a:t>
            </a:r>
          </a:p>
          <a:p>
            <a:pPr>
              <a:buFont typeface="Wingdings" panose="05000000000000000000" pitchFamily="2" charset="2"/>
              <a:buChar char="q"/>
            </a:pPr>
            <a:r>
              <a:rPr lang="en-US" sz="2000" dirty="0">
                <a:solidFill>
                  <a:schemeClr val="tx2"/>
                </a:solidFill>
              </a:rPr>
              <a:t>Will be back in the near future to present our findings with another Design Public Meeting</a:t>
            </a:r>
          </a:p>
          <a:p>
            <a:pPr>
              <a:buFont typeface="Wingdings" panose="05000000000000000000" pitchFamily="2" charset="2"/>
              <a:buChar char="q"/>
            </a:pPr>
            <a:endParaRPr lang="en-US" sz="2000" dirty="0">
              <a:solidFill>
                <a:schemeClr val="tx2"/>
              </a:solidFill>
            </a:endParaRPr>
          </a:p>
        </p:txBody>
      </p:sp>
    </p:spTree>
    <p:extLst>
      <p:ext uri="{BB962C8B-B14F-4D97-AF65-F5344CB8AC3E}">
        <p14:creationId xmlns:p14="http://schemas.microsoft.com/office/powerpoint/2010/main" val="3895122821"/>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053F-393F-48D6-ADB4-4304AE84D92D}"/>
              </a:ext>
            </a:extLst>
          </p:cNvPr>
          <p:cNvSpPr>
            <a:spLocks noGrp="1"/>
          </p:cNvSpPr>
          <p:nvPr>
            <p:ph type="title"/>
          </p:nvPr>
        </p:nvSpPr>
        <p:spPr>
          <a:xfrm>
            <a:off x="609600" y="2667000"/>
            <a:ext cx="10972800" cy="762000"/>
          </a:xfrm>
        </p:spPr>
        <p:txBody>
          <a:bodyPr>
            <a:normAutofit/>
          </a:bodyPr>
          <a:lstStyle/>
          <a:p>
            <a:r>
              <a:rPr lang="en-US" sz="3600">
                <a:solidFill>
                  <a:srgbClr val="153879"/>
                </a:solidFill>
              </a:rPr>
              <a:t>Questions and Answers</a:t>
            </a:r>
            <a:endParaRPr lang="en-US"/>
          </a:p>
        </p:txBody>
      </p:sp>
      <p:sp>
        <p:nvSpPr>
          <p:cNvPr id="5" name="Slide Number Placeholder 3">
            <a:extLst>
              <a:ext uri="{FF2B5EF4-FFF2-40B4-BE49-F238E27FC236}">
                <a16:creationId xmlns:a16="http://schemas.microsoft.com/office/drawing/2014/main" id="{FBEB8043-3B19-59D2-2E55-BE1E30F9E7A0}"/>
              </a:ext>
            </a:extLst>
          </p:cNvPr>
          <p:cNvSpPr txBox="1">
            <a:spLocks/>
          </p:cNvSpPr>
          <p:nvPr/>
        </p:nvSpPr>
        <p:spPr>
          <a:xfrm>
            <a:off x="11506200" y="6524105"/>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33</a:t>
            </a:fld>
            <a:endParaRPr lang="en-US" sz="1200">
              <a:solidFill>
                <a:prstClr val="white"/>
              </a:solidFill>
            </a:endParaRPr>
          </a:p>
        </p:txBody>
      </p:sp>
    </p:spTree>
    <p:extLst>
      <p:ext uri="{BB962C8B-B14F-4D97-AF65-F5344CB8AC3E}">
        <p14:creationId xmlns:p14="http://schemas.microsoft.com/office/powerpoint/2010/main" val="3830708529"/>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9665-F92C-4E8D-8A92-B1A0F3ABDDDB}"/>
              </a:ext>
            </a:extLst>
          </p:cNvPr>
          <p:cNvSpPr>
            <a:spLocks noGrp="1"/>
          </p:cNvSpPr>
          <p:nvPr>
            <p:ph type="title"/>
          </p:nvPr>
        </p:nvSpPr>
        <p:spPr>
          <a:xfrm>
            <a:off x="609600" y="0"/>
            <a:ext cx="10972800" cy="762000"/>
          </a:xfrm>
        </p:spPr>
        <p:txBody>
          <a:bodyPr anchor="ctr">
            <a:normAutofit/>
          </a:bodyPr>
          <a:lstStyle/>
          <a:p>
            <a:r>
              <a:rPr kumimoji="0" lang="en-US" b="1" i="0" u="none" strike="noStrike" kern="1200" cap="none" spc="0" normalizeH="0" baseline="0" noProof="0">
                <a:ln>
                  <a:noFill/>
                </a:ln>
                <a:solidFill>
                  <a:srgbClr val="002060"/>
                </a:solidFill>
                <a:effectLst/>
                <a:uLnTx/>
                <a:uFillTx/>
              </a:rPr>
              <a:t>Questions and Answers</a:t>
            </a:r>
            <a:endParaRPr lang="en-US">
              <a:solidFill>
                <a:srgbClr val="002060"/>
              </a:solidFill>
            </a:endParaRPr>
          </a:p>
        </p:txBody>
      </p:sp>
      <p:sp>
        <p:nvSpPr>
          <p:cNvPr id="3" name="Content Placeholder 2">
            <a:extLst>
              <a:ext uri="{FF2B5EF4-FFF2-40B4-BE49-F238E27FC236}">
                <a16:creationId xmlns:a16="http://schemas.microsoft.com/office/drawing/2014/main" id="{91E3A580-8DE4-4901-88B8-690F9ABC6E9C}"/>
              </a:ext>
            </a:extLst>
          </p:cNvPr>
          <p:cNvSpPr>
            <a:spLocks noGrp="1"/>
          </p:cNvSpPr>
          <p:nvPr>
            <p:ph sz="half" idx="1"/>
          </p:nvPr>
        </p:nvSpPr>
        <p:spPr>
          <a:xfrm>
            <a:off x="609600" y="914400"/>
            <a:ext cx="5384800" cy="4815840"/>
          </a:xfrm>
        </p:spPr>
        <p:txBody>
          <a:bodyPr>
            <a:noAutofit/>
          </a:bodyPr>
          <a:lstStyle/>
          <a:p>
            <a:pPr>
              <a:lnSpc>
                <a:spcPct val="120000"/>
              </a:lnSpc>
              <a:defRPr/>
            </a:pPr>
            <a:r>
              <a:rPr lang="en-US" sz="1800" dirty="0">
                <a:solidFill>
                  <a:srgbClr val="1F497D"/>
                </a:solidFill>
                <a:latin typeface="Arial" panose="020B0604020202020204" pitchFamily="34" charset="0"/>
                <a:cs typeface="Arial" panose="020B0604020202020204" pitchFamily="34" charset="0"/>
              </a:rPr>
              <a:t>All </a:t>
            </a:r>
            <a:r>
              <a:rPr lang="en-US" sz="1800" b="1" dirty="0">
                <a:solidFill>
                  <a:srgbClr val="1F497D"/>
                </a:solidFill>
                <a:latin typeface="Arial" panose="020B0604020202020204" pitchFamily="34" charset="0"/>
                <a:cs typeface="Arial" panose="020B0604020202020204" pitchFamily="34" charset="0"/>
              </a:rPr>
              <a:t>in-person </a:t>
            </a:r>
            <a:r>
              <a:rPr lang="en-US" sz="1800" dirty="0">
                <a:solidFill>
                  <a:srgbClr val="1F497D"/>
                </a:solidFill>
                <a:latin typeface="Arial" panose="020B0604020202020204" pitchFamily="34" charset="0"/>
                <a:cs typeface="Arial" panose="020B0604020202020204" pitchFamily="34" charset="0"/>
              </a:rPr>
              <a:t>attendees are welcome to submit a question or comment by forming a line. </a:t>
            </a:r>
          </a:p>
          <a:p>
            <a:pPr>
              <a:lnSpc>
                <a:spcPct val="120000"/>
              </a:lnSpc>
              <a:defRPr/>
            </a:pP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Virtual (online) </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attendees are welcome to ask a question or provide a comment, </a:t>
            </a:r>
            <a:r>
              <a:rPr lang="en-US" sz="1800" dirty="0">
                <a:solidFill>
                  <a:srgbClr val="1F497D"/>
                </a:solidFill>
                <a:latin typeface="Arial" panose="020B0604020202020204" pitchFamily="34" charset="0"/>
                <a:cs typeface="Arial" panose="020B0604020202020204" pitchFamily="34" charset="0"/>
              </a:rPr>
              <a:t>by utilizing</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the question panel or “</a:t>
            </a: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Raise Hand</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button on </a:t>
            </a:r>
            <a:r>
              <a:rPr lang="en-US" sz="1800" dirty="0">
                <a:solidFill>
                  <a:srgbClr val="1F497D"/>
                </a:solidFill>
                <a:latin typeface="Arial" panose="020B0604020202020204" pitchFamily="34" charset="0"/>
                <a:cs typeface="Arial" panose="020B0604020202020204" pitchFamily="34" charset="0"/>
              </a:rPr>
              <a:t>the</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a:t>
            </a:r>
            <a:r>
              <a:rPr kumimoji="0" lang="en-US" sz="1800" b="1" i="0" u="none" strike="noStrike" kern="1200" cap="none" spc="0" normalizeH="0" baseline="0" noProof="0" dirty="0" err="1">
                <a:ln>
                  <a:noFill/>
                </a:ln>
                <a:solidFill>
                  <a:srgbClr val="1F497D"/>
                </a:solidFill>
                <a:effectLst/>
                <a:uLnTx/>
                <a:uFillTx/>
                <a:latin typeface="Arial" panose="020B0604020202020204" pitchFamily="34" charset="0"/>
                <a:cs typeface="Arial" panose="020B0604020202020204" pitchFamily="34" charset="0"/>
              </a:rPr>
              <a:t>GoToWebinar</a:t>
            </a: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control panel</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Once your microphone is unmuted, please </a:t>
            </a:r>
            <a:r>
              <a:rPr kumimoji="0" lang="en-US" sz="1800" b="1"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provide your full name first and then your question/comment</a:t>
            </a:r>
            <a:r>
              <a:rPr kumimoji="0" lang="en-US" sz="18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rPr>
              <a:t>. Your microphone will remain unmuted until the question/comment has been fully addressed</a:t>
            </a:r>
          </a:p>
          <a:p>
            <a:pPr marL="342900" indent="-342900">
              <a:buFont typeface="Arial" panose="020B0604020202020204" pitchFamily="34" charset="0"/>
              <a:buChar char="•"/>
            </a:pPr>
            <a:r>
              <a:rPr lang="en-US" sz="1800" dirty="0">
                <a:solidFill>
                  <a:srgbClr val="1F497D"/>
                </a:solidFill>
                <a:latin typeface="Arial" panose="020B0604020202020204" pitchFamily="34" charset="0"/>
                <a:cs typeface="Arial" panose="020B0604020202020204" pitchFamily="34" charset="0"/>
              </a:rPr>
              <a:t>If your question is not responded to during the event, a response will be provided in writing following the Public Meeting.</a:t>
            </a:r>
          </a:p>
        </p:txBody>
      </p:sp>
      <p:pic>
        <p:nvPicPr>
          <p:cNvPr id="5" name="Picture 4" descr="Graphical user interface, text, application&#10;&#10;Description automatically generated">
            <a:extLst>
              <a:ext uri="{FF2B5EF4-FFF2-40B4-BE49-F238E27FC236}">
                <a16:creationId xmlns:a16="http://schemas.microsoft.com/office/drawing/2014/main" id="{13F2A1A5-CF62-4B38-A17A-622AAD0E9788}"/>
              </a:ext>
            </a:extLst>
          </p:cNvPr>
          <p:cNvPicPr>
            <a:picLocks noChangeAspect="1"/>
          </p:cNvPicPr>
          <p:nvPr/>
        </p:nvPicPr>
        <p:blipFill>
          <a:blip r:embed="rId3"/>
          <a:stretch>
            <a:fillRect/>
          </a:stretch>
        </p:blipFill>
        <p:spPr>
          <a:xfrm>
            <a:off x="8572463" y="841273"/>
            <a:ext cx="3238537" cy="5330927"/>
          </a:xfrm>
          <a:prstGeom prst="rect">
            <a:avLst/>
          </a:prstGeom>
          <a:noFill/>
        </p:spPr>
      </p:pic>
      <p:pic>
        <p:nvPicPr>
          <p:cNvPr id="6" name="Picture 5">
            <a:extLst>
              <a:ext uri="{FF2B5EF4-FFF2-40B4-BE49-F238E27FC236}">
                <a16:creationId xmlns:a16="http://schemas.microsoft.com/office/drawing/2014/main" id="{D3A0C04C-FE35-4560-9152-EF37DF997840}"/>
              </a:ext>
            </a:extLst>
          </p:cNvPr>
          <p:cNvPicPr>
            <a:picLocks noChangeAspect="1"/>
          </p:cNvPicPr>
          <p:nvPr/>
        </p:nvPicPr>
        <p:blipFill>
          <a:blip r:embed="rId4"/>
          <a:stretch>
            <a:fillRect/>
          </a:stretch>
        </p:blipFill>
        <p:spPr>
          <a:xfrm>
            <a:off x="8269066" y="4388701"/>
            <a:ext cx="969348" cy="335309"/>
          </a:xfrm>
          <a:prstGeom prst="rect">
            <a:avLst/>
          </a:prstGeom>
        </p:spPr>
      </p:pic>
      <p:pic>
        <p:nvPicPr>
          <p:cNvPr id="7" name="Picture 6">
            <a:extLst>
              <a:ext uri="{FF2B5EF4-FFF2-40B4-BE49-F238E27FC236}">
                <a16:creationId xmlns:a16="http://schemas.microsoft.com/office/drawing/2014/main" id="{2E44BE4E-29AF-4952-841F-31D61A47AECC}"/>
              </a:ext>
            </a:extLst>
          </p:cNvPr>
          <p:cNvPicPr>
            <a:picLocks noChangeAspect="1"/>
          </p:cNvPicPr>
          <p:nvPr/>
        </p:nvPicPr>
        <p:blipFill>
          <a:blip r:embed="rId4"/>
          <a:stretch>
            <a:fillRect/>
          </a:stretch>
        </p:blipFill>
        <p:spPr>
          <a:xfrm>
            <a:off x="7927165" y="2016551"/>
            <a:ext cx="969348" cy="335309"/>
          </a:xfrm>
          <a:prstGeom prst="rect">
            <a:avLst/>
          </a:prstGeom>
        </p:spPr>
      </p:pic>
      <p:sp>
        <p:nvSpPr>
          <p:cNvPr id="10" name="Slide Number Placeholder 3">
            <a:extLst>
              <a:ext uri="{FF2B5EF4-FFF2-40B4-BE49-F238E27FC236}">
                <a16:creationId xmlns:a16="http://schemas.microsoft.com/office/drawing/2014/main" id="{CDE2B1CE-A0E9-BAEC-ED86-F8C953486D86}"/>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34</a:t>
            </a:fld>
            <a:endParaRPr lang="en-US" sz="1200">
              <a:solidFill>
                <a:prstClr val="white"/>
              </a:solidFill>
            </a:endParaRPr>
          </a:p>
        </p:txBody>
      </p:sp>
    </p:spTree>
    <p:extLst>
      <p:ext uri="{BB962C8B-B14F-4D97-AF65-F5344CB8AC3E}">
        <p14:creationId xmlns:p14="http://schemas.microsoft.com/office/powerpoint/2010/main" val="3262133890"/>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7665C-3372-4D5D-95F8-85B427E59A1E}"/>
              </a:ext>
            </a:extLst>
          </p:cNvPr>
          <p:cNvSpPr>
            <a:spLocks noGrp="1"/>
          </p:cNvSpPr>
          <p:nvPr>
            <p:ph type="title"/>
          </p:nvPr>
        </p:nvSpPr>
        <p:spPr>
          <a:xfrm>
            <a:off x="609600" y="3048000"/>
            <a:ext cx="10972800" cy="762000"/>
          </a:xfrm>
        </p:spPr>
        <p:txBody>
          <a:bodyPr>
            <a:normAutofit/>
          </a:bodyPr>
          <a:lstStyle/>
          <a:p>
            <a:r>
              <a:rPr lang="en-US" sz="3600">
                <a:solidFill>
                  <a:srgbClr val="153879"/>
                </a:solidFill>
              </a:rPr>
              <a:t>Closing and Contact Information</a:t>
            </a:r>
            <a:endParaRPr lang="en-US"/>
          </a:p>
        </p:txBody>
      </p:sp>
      <p:sp>
        <p:nvSpPr>
          <p:cNvPr id="5" name="Slide Number Placeholder 3">
            <a:extLst>
              <a:ext uri="{FF2B5EF4-FFF2-40B4-BE49-F238E27FC236}">
                <a16:creationId xmlns:a16="http://schemas.microsoft.com/office/drawing/2014/main" id="{FE83B7A8-5C1C-89D8-FA04-27ACBF4FE3BC}"/>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35</a:t>
            </a:fld>
            <a:endParaRPr lang="en-US" sz="1200">
              <a:solidFill>
                <a:prstClr val="white"/>
              </a:solidFill>
            </a:endParaRPr>
          </a:p>
        </p:txBody>
      </p:sp>
    </p:spTree>
    <p:extLst>
      <p:ext uri="{BB962C8B-B14F-4D97-AF65-F5344CB8AC3E}">
        <p14:creationId xmlns:p14="http://schemas.microsoft.com/office/powerpoint/2010/main" val="1871632242"/>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0B1-EBBD-429F-B0BB-DD836D501FF9}"/>
              </a:ext>
            </a:extLst>
          </p:cNvPr>
          <p:cNvSpPr>
            <a:spLocks noGrp="1"/>
          </p:cNvSpPr>
          <p:nvPr>
            <p:ph type="title"/>
          </p:nvPr>
        </p:nvSpPr>
        <p:spPr/>
        <p:txBody>
          <a:bodyPr/>
          <a:lstStyle/>
          <a:p>
            <a:r>
              <a:rPr lang="en-US"/>
              <a:t>Contact Information</a:t>
            </a:r>
          </a:p>
        </p:txBody>
      </p:sp>
      <p:sp>
        <p:nvSpPr>
          <p:cNvPr id="5" name="Slide Number Placeholder 3">
            <a:extLst>
              <a:ext uri="{FF2B5EF4-FFF2-40B4-BE49-F238E27FC236}">
                <a16:creationId xmlns:a16="http://schemas.microsoft.com/office/drawing/2014/main" id="{167319BA-B03E-4E8C-8B5F-8868297FFF58}"/>
              </a:ext>
            </a:extLst>
          </p:cNvPr>
          <p:cNvSpPr txBox="1">
            <a:spLocks/>
          </p:cNvSpPr>
          <p:nvPr/>
        </p:nvSpPr>
        <p:spPr>
          <a:xfrm>
            <a:off x="8291512" y="649287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4" name="Content Placeholder 2">
            <a:extLst>
              <a:ext uri="{FF2B5EF4-FFF2-40B4-BE49-F238E27FC236}">
                <a16:creationId xmlns:a16="http://schemas.microsoft.com/office/drawing/2014/main" id="{641270E2-5BE4-47AC-9BCB-70A33AFB026C}"/>
              </a:ext>
            </a:extLst>
          </p:cNvPr>
          <p:cNvSpPr txBox="1">
            <a:spLocks/>
          </p:cNvSpPr>
          <p:nvPr/>
        </p:nvSpPr>
        <p:spPr>
          <a:xfrm>
            <a:off x="762000" y="1143000"/>
            <a:ext cx="109728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15" name="Content Placeholder 2">
            <a:extLst>
              <a:ext uri="{FF2B5EF4-FFF2-40B4-BE49-F238E27FC236}">
                <a16:creationId xmlns:a16="http://schemas.microsoft.com/office/drawing/2014/main" id="{D92361B9-9800-40A5-BA58-D92ED8F099A9}"/>
              </a:ext>
            </a:extLst>
          </p:cNvPr>
          <p:cNvSpPr txBox="1">
            <a:spLocks/>
          </p:cNvSpPr>
          <p:nvPr/>
        </p:nvSpPr>
        <p:spPr>
          <a:xfrm>
            <a:off x="914400" y="1295400"/>
            <a:ext cx="109728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10" name="TextBox 9">
            <a:extLst>
              <a:ext uri="{FF2B5EF4-FFF2-40B4-BE49-F238E27FC236}">
                <a16:creationId xmlns:a16="http://schemas.microsoft.com/office/drawing/2014/main" id="{F8A7A598-6255-4C69-9E17-1CD852BCA38C}"/>
              </a:ext>
            </a:extLst>
          </p:cNvPr>
          <p:cNvSpPr txBox="1"/>
          <p:nvPr/>
        </p:nvSpPr>
        <p:spPr>
          <a:xfrm>
            <a:off x="1041354" y="824074"/>
            <a:ext cx="10503976" cy="1200329"/>
          </a:xfrm>
          <a:prstGeom prst="rect">
            <a:avLst/>
          </a:prstGeom>
          <a:noFill/>
        </p:spPr>
        <p:txBody>
          <a:bodyPr wrap="square" rtlCol="0">
            <a:spAutoFit/>
          </a:bodyPr>
          <a:lstStyle/>
          <a:p>
            <a:r>
              <a:rPr lang="en-US" sz="2400" dirty="0">
                <a:solidFill>
                  <a:schemeClr val="tx2">
                    <a:lumMod val="75000"/>
                  </a:schemeClr>
                </a:solidFill>
                <a:latin typeface="Arial" panose="020B0604020202020204"/>
              </a:rPr>
              <a:t>If you have additional questions, please contact: </a:t>
            </a:r>
          </a:p>
          <a:p>
            <a:r>
              <a:rPr lang="en-US" sz="2400" dirty="0">
                <a:solidFill>
                  <a:schemeClr val="tx2">
                    <a:lumMod val="75000"/>
                  </a:schemeClr>
                </a:solidFill>
                <a:latin typeface="Arial" panose="020B0604020202020204"/>
              </a:rPr>
              <a:t>Haiyan Ou, P.E. – FDOT Project Manager at:</a:t>
            </a:r>
          </a:p>
          <a:p>
            <a:endParaRPr lang="en-US" sz="2400" dirty="0">
              <a:solidFill>
                <a:prstClr val="black"/>
              </a:solidFill>
              <a:latin typeface="Arial" panose="020B0604020202020204"/>
            </a:endParaRPr>
          </a:p>
        </p:txBody>
      </p:sp>
      <p:sp>
        <p:nvSpPr>
          <p:cNvPr id="11" name="Text Placeholder 10">
            <a:extLst>
              <a:ext uri="{FF2B5EF4-FFF2-40B4-BE49-F238E27FC236}">
                <a16:creationId xmlns:a16="http://schemas.microsoft.com/office/drawing/2014/main" id="{A296ED42-9E13-42C4-8CA0-CEA7DC353598}"/>
              </a:ext>
            </a:extLst>
          </p:cNvPr>
          <p:cNvSpPr txBox="1">
            <a:spLocks/>
          </p:cNvSpPr>
          <p:nvPr/>
        </p:nvSpPr>
        <p:spPr>
          <a:xfrm>
            <a:off x="2523315" y="2100628"/>
            <a:ext cx="6870008" cy="1115568"/>
          </a:xfrm>
          <a:prstGeom prst="rect">
            <a:avLst/>
          </a:prstGeom>
          <a:noFill/>
          <a:ln>
            <a:solidFill>
              <a:sysClr val="window" lastClr="FFFFFF">
                <a:lumMod val="65000"/>
              </a:sysClr>
            </a:solidFill>
          </a:ln>
        </p:spPr>
        <p:txBody>
          <a:bodyPr lIns="182880" tIns="91440" rIns="182880" bIns="18288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lang="en-US" sz="2400" kern="0" dirty="0" err="1">
                <a:solidFill>
                  <a:schemeClr val="tx2">
                    <a:lumMod val="75000"/>
                  </a:schemeClr>
                </a:solidFill>
                <a:latin typeface="Arial" panose="020B0604020202020204" pitchFamily="34" charset="0"/>
                <a:cs typeface="Arial" panose="020B0604020202020204" pitchFamily="34" charset="0"/>
                <a:hlinkClick r:id="rId3"/>
              </a:rPr>
              <a:t>Haiyan.Ou</a:t>
            </a:r>
            <a:r>
              <a:rPr kumimoji="0" lang="en-US" sz="2400" b="0"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hlinkClick r:id="rId3"/>
              </a:rPr>
              <a:t>@dot.state.fl.us</a:t>
            </a:r>
            <a:r>
              <a:rPr kumimoji="0" lang="en-US" sz="2400" b="0"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 </a:t>
            </a:r>
          </a:p>
        </p:txBody>
      </p:sp>
      <p:sp>
        <p:nvSpPr>
          <p:cNvPr id="12" name="Text Placeholder 10">
            <a:extLst>
              <a:ext uri="{FF2B5EF4-FFF2-40B4-BE49-F238E27FC236}">
                <a16:creationId xmlns:a16="http://schemas.microsoft.com/office/drawing/2014/main" id="{540094C0-F00D-4036-A3C5-FC824102E689}"/>
              </a:ext>
            </a:extLst>
          </p:cNvPr>
          <p:cNvSpPr txBox="1">
            <a:spLocks/>
          </p:cNvSpPr>
          <p:nvPr/>
        </p:nvSpPr>
        <p:spPr>
          <a:xfrm>
            <a:off x="2517571" y="3352721"/>
            <a:ext cx="6931421" cy="1115568"/>
          </a:xfrm>
          <a:prstGeom prst="rect">
            <a:avLst/>
          </a:prstGeom>
          <a:noFill/>
          <a:ln>
            <a:solidFill>
              <a:sysClr val="window" lastClr="FFFFFF">
                <a:lumMod val="65000"/>
              </a:sysClr>
            </a:solidFill>
          </a:ln>
        </p:spPr>
        <p:txBody>
          <a:bodyPr lIns="182880" tIns="91440" rIns="182880" bIns="182880" anchor="ctr" anchorCtr="0"/>
          <a:lstStyle>
            <a:defPPr>
              <a:defRPr lang="en-US"/>
            </a:defPPr>
            <a:lvl1pPr lvl="0" indent="0">
              <a:lnSpc>
                <a:spcPct val="100000"/>
              </a:lnSpc>
              <a:spcBef>
                <a:spcPts val="0"/>
              </a:spcBef>
              <a:spcAft>
                <a:spcPts val="600"/>
              </a:spcAft>
              <a:buFont typeface="Arial" panose="020B0604020202020204" pitchFamily="34" charset="0"/>
              <a:buNone/>
              <a:defRPr kumimoji="0" sz="440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0" cap="none" spc="0" normalizeH="0" baseline="0" noProof="0">
                <a:ln>
                  <a:noFill/>
                </a:ln>
                <a:solidFill>
                  <a:schemeClr val="tx2">
                    <a:lumMod val="75000"/>
                  </a:schemeClr>
                </a:solidFill>
                <a:effectLst/>
                <a:uLnTx/>
                <a:uFillTx/>
                <a:latin typeface="Arial" panose="020B0604020202020204" pitchFamily="34" charset="0"/>
                <a:cs typeface="Arial" panose="020B0604020202020204" pitchFamily="34" charset="0"/>
              </a:rPr>
              <a:t>3400 West Commercial Boulevard</a:t>
            </a:r>
          </a:p>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0" cap="none" spc="0" normalizeH="0" baseline="0" noProof="0">
                <a:ln>
                  <a:noFill/>
                </a:ln>
                <a:solidFill>
                  <a:schemeClr val="tx2">
                    <a:lumMod val="75000"/>
                  </a:schemeClr>
                </a:solidFill>
                <a:effectLst/>
                <a:uLnTx/>
                <a:uFillTx/>
                <a:latin typeface="Arial" panose="020B0604020202020204" pitchFamily="34" charset="0"/>
                <a:cs typeface="Arial" panose="020B0604020202020204" pitchFamily="34" charset="0"/>
              </a:rPr>
              <a:t>Fort Lauderdale, Florida 33309</a:t>
            </a:r>
          </a:p>
        </p:txBody>
      </p:sp>
      <p:sp>
        <p:nvSpPr>
          <p:cNvPr id="13" name="Text Placeholder 10">
            <a:extLst>
              <a:ext uri="{FF2B5EF4-FFF2-40B4-BE49-F238E27FC236}">
                <a16:creationId xmlns:a16="http://schemas.microsoft.com/office/drawing/2014/main" id="{3F712CEB-D89E-4DAB-8271-76E5928A2465}"/>
              </a:ext>
            </a:extLst>
          </p:cNvPr>
          <p:cNvSpPr txBox="1">
            <a:spLocks/>
          </p:cNvSpPr>
          <p:nvPr/>
        </p:nvSpPr>
        <p:spPr>
          <a:xfrm>
            <a:off x="2545404" y="4604302"/>
            <a:ext cx="6931421" cy="1115568"/>
          </a:xfrm>
          <a:prstGeom prst="rect">
            <a:avLst/>
          </a:prstGeom>
          <a:noFill/>
          <a:ln>
            <a:solidFill>
              <a:sysClr val="window" lastClr="FFFFFF">
                <a:lumMod val="65000"/>
              </a:sysClr>
            </a:solidFill>
          </a:ln>
        </p:spPr>
        <p:txBody>
          <a:bodyPr lIns="182880" tIns="91440" rIns="182880" bIns="182880" anchor="ctr" anchorCtr="0"/>
          <a:lstStyle>
            <a:defPPr>
              <a:defRPr lang="en-US"/>
            </a:defPPr>
            <a:lvl1pPr lvl="0" indent="0">
              <a:lnSpc>
                <a:spcPct val="100000"/>
              </a:lnSpc>
              <a:spcBef>
                <a:spcPts val="0"/>
              </a:spcBef>
              <a:spcAft>
                <a:spcPts val="600"/>
              </a:spcAft>
              <a:buFont typeface="Arial" panose="020B0604020202020204" pitchFamily="34" charset="0"/>
              <a:buNone/>
              <a:defRPr kumimoji="0" sz="440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(954) 777-4641 or </a:t>
            </a:r>
          </a:p>
          <a:p>
            <a:pPr marL="0" marR="0" lvl="0" indent="0" defTabSz="91440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0" cap="none" spc="0" normalizeH="0" baseline="0" noProof="0" dirty="0">
                <a:ln>
                  <a:noFill/>
                </a:ln>
                <a:solidFill>
                  <a:schemeClr val="tx2">
                    <a:lumMod val="75000"/>
                  </a:schemeClr>
                </a:solidFill>
                <a:effectLst/>
                <a:uLnTx/>
                <a:uFillTx/>
                <a:latin typeface="Arial" panose="020B0604020202020204" pitchFamily="34" charset="0"/>
                <a:cs typeface="Arial" panose="020B0604020202020204" pitchFamily="34" charset="0"/>
              </a:rPr>
              <a:t>Toll Free: (866) 336-8435; Ext. 4641</a:t>
            </a:r>
          </a:p>
        </p:txBody>
      </p:sp>
      <p:pic>
        <p:nvPicPr>
          <p:cNvPr id="16" name="Graphic 15" descr="Email">
            <a:extLst>
              <a:ext uri="{FF2B5EF4-FFF2-40B4-BE49-F238E27FC236}">
                <a16:creationId xmlns:a16="http://schemas.microsoft.com/office/drawing/2014/main" id="{C851EB16-DF90-4034-8AF6-F714ED6F29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38304" y="2122253"/>
            <a:ext cx="998592" cy="1001482"/>
          </a:xfrm>
          <a:prstGeom prst="rect">
            <a:avLst/>
          </a:prstGeom>
        </p:spPr>
      </p:pic>
      <p:pic>
        <p:nvPicPr>
          <p:cNvPr id="17" name="Graphic 16" descr="Mailbox">
            <a:extLst>
              <a:ext uri="{FF2B5EF4-FFF2-40B4-BE49-F238E27FC236}">
                <a16:creationId xmlns:a16="http://schemas.microsoft.com/office/drawing/2014/main" id="{BCC44760-F7ED-4613-8FAA-F6DFA31258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1538" y="3260645"/>
            <a:ext cx="1106774" cy="1109977"/>
          </a:xfrm>
          <a:prstGeom prst="rect">
            <a:avLst/>
          </a:prstGeom>
        </p:spPr>
      </p:pic>
      <p:pic>
        <p:nvPicPr>
          <p:cNvPr id="18" name="Graphic 17" descr="Phone Vibration">
            <a:extLst>
              <a:ext uri="{FF2B5EF4-FFF2-40B4-BE49-F238E27FC236}">
                <a16:creationId xmlns:a16="http://schemas.microsoft.com/office/drawing/2014/main" id="{D2AAC8CC-4979-4376-AAB9-3E089A1384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1512" y="4705102"/>
            <a:ext cx="911761" cy="914400"/>
          </a:xfrm>
          <a:prstGeom prst="rect">
            <a:avLst/>
          </a:prstGeom>
        </p:spPr>
      </p:pic>
      <p:sp>
        <p:nvSpPr>
          <p:cNvPr id="8" name="Slide Number Placeholder 3">
            <a:extLst>
              <a:ext uri="{FF2B5EF4-FFF2-40B4-BE49-F238E27FC236}">
                <a16:creationId xmlns:a16="http://schemas.microsoft.com/office/drawing/2014/main" id="{7F634087-6BE3-7D9C-342D-4FF417459D31}"/>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dirty="0">
                <a:solidFill>
                  <a:prstClr val="white"/>
                </a:solidFill>
              </a:rPr>
              <a:t> </a:t>
            </a:r>
            <a:fld id="{60B97012-0F89-47F0-A4E4-7FD79E709386}" type="slidenum">
              <a:rPr lang="en-US" sz="1200" smtClean="0">
                <a:solidFill>
                  <a:prstClr val="white"/>
                </a:solidFill>
              </a:rPr>
              <a:pPr algn="ctr">
                <a:defRPr/>
              </a:pPr>
              <a:t>36</a:t>
            </a:fld>
            <a:endParaRPr lang="en-US" sz="1200" dirty="0">
              <a:solidFill>
                <a:prstClr val="white"/>
              </a:solidFill>
            </a:endParaRPr>
          </a:p>
        </p:txBody>
      </p:sp>
    </p:spTree>
    <p:extLst>
      <p:ext uri="{BB962C8B-B14F-4D97-AF65-F5344CB8AC3E}">
        <p14:creationId xmlns:p14="http://schemas.microsoft.com/office/powerpoint/2010/main" val="3575629176"/>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0B1-EBBD-429F-B0BB-DD836D501FF9}"/>
              </a:ext>
            </a:extLst>
          </p:cNvPr>
          <p:cNvSpPr>
            <a:spLocks noGrp="1"/>
          </p:cNvSpPr>
          <p:nvPr>
            <p:ph type="title"/>
          </p:nvPr>
        </p:nvSpPr>
        <p:spPr/>
        <p:txBody>
          <a:bodyPr/>
          <a:lstStyle/>
          <a:p>
            <a:r>
              <a:rPr lang="en-US">
                <a:solidFill>
                  <a:srgbClr val="153879"/>
                </a:solidFill>
              </a:rPr>
              <a:t>Safety Message</a:t>
            </a:r>
            <a:endParaRPr lang="en-US"/>
          </a:p>
        </p:txBody>
      </p:sp>
      <p:sp>
        <p:nvSpPr>
          <p:cNvPr id="5" name="Slide Number Placeholder 3">
            <a:extLst>
              <a:ext uri="{FF2B5EF4-FFF2-40B4-BE49-F238E27FC236}">
                <a16:creationId xmlns:a16="http://schemas.microsoft.com/office/drawing/2014/main" id="{167319BA-B03E-4E8C-8B5F-8868297FFF58}"/>
              </a:ext>
            </a:extLst>
          </p:cNvPr>
          <p:cNvSpPr txBox="1">
            <a:spLocks/>
          </p:cNvSpPr>
          <p:nvPr/>
        </p:nvSpPr>
        <p:spPr>
          <a:xfrm>
            <a:off x="8291512" y="649287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4" name="Content Placeholder 2">
            <a:extLst>
              <a:ext uri="{FF2B5EF4-FFF2-40B4-BE49-F238E27FC236}">
                <a16:creationId xmlns:a16="http://schemas.microsoft.com/office/drawing/2014/main" id="{641270E2-5BE4-47AC-9BCB-70A33AFB026C}"/>
              </a:ext>
            </a:extLst>
          </p:cNvPr>
          <p:cNvSpPr txBox="1">
            <a:spLocks/>
          </p:cNvSpPr>
          <p:nvPr/>
        </p:nvSpPr>
        <p:spPr>
          <a:xfrm>
            <a:off x="609600" y="942386"/>
            <a:ext cx="109728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fld id="{60B97012-0F89-47F0-A4E4-7FD79E709386}" type="slidenum">
              <a:rPr lang="en-US" sz="3200" smtClean="0">
                <a:solidFill>
                  <a:prstClr val="white"/>
                </a:solidFill>
              </a:rPr>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t>37</a:t>
            </a:fld>
            <a:endPar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Content Placeholder 2">
            <a:extLst>
              <a:ext uri="{FF2B5EF4-FFF2-40B4-BE49-F238E27FC236}">
                <a16:creationId xmlns:a16="http://schemas.microsoft.com/office/drawing/2014/main" id="{D92361B9-9800-40A5-BA58-D92ED8F099A9}"/>
              </a:ext>
            </a:extLst>
          </p:cNvPr>
          <p:cNvSpPr txBox="1">
            <a:spLocks/>
          </p:cNvSpPr>
          <p:nvPr/>
        </p:nvSpPr>
        <p:spPr>
          <a:xfrm>
            <a:off x="914400" y="1295400"/>
            <a:ext cx="10972800" cy="476449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prstClr val="black"/>
                </a:solidFill>
                <a:effectLst/>
                <a:uLnTx/>
                <a:uFillTx/>
                <a:latin typeface="Arial" pitchFamily="34" charset="0"/>
                <a:ea typeface="+mn-ea"/>
                <a:cs typeface="Arial" pitchFamily="34" charset="0"/>
              </a:rPr>
              <a:t> </a:t>
            </a:r>
          </a:p>
        </p:txBody>
      </p:sp>
      <p:sp>
        <p:nvSpPr>
          <p:cNvPr id="19" name="TextBox 18">
            <a:extLst>
              <a:ext uri="{FF2B5EF4-FFF2-40B4-BE49-F238E27FC236}">
                <a16:creationId xmlns:a16="http://schemas.microsoft.com/office/drawing/2014/main" id="{1CEA3299-DCB0-4A75-A462-286F2D553596}"/>
              </a:ext>
            </a:extLst>
          </p:cNvPr>
          <p:cNvSpPr txBox="1"/>
          <p:nvPr/>
        </p:nvSpPr>
        <p:spPr>
          <a:xfrm>
            <a:off x="2510857" y="5635163"/>
            <a:ext cx="6812908"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1" u="none" strike="noStrike" kern="1200" cap="none" spc="0" normalizeH="0" baseline="0" noProof="0">
                <a:ln>
                  <a:noFill/>
                </a:ln>
                <a:solidFill>
                  <a:srgbClr val="153879"/>
                </a:solidFill>
                <a:effectLst/>
                <a:uLnTx/>
                <a:uFillTx/>
                <a:latin typeface="Arial" panose="020B0604020202020204"/>
                <a:ea typeface="+mn-ea"/>
                <a:cs typeface="+mn-cs"/>
              </a:rPr>
              <a:t>Thank you! </a:t>
            </a:r>
          </a:p>
        </p:txBody>
      </p:sp>
      <p:pic>
        <p:nvPicPr>
          <p:cNvPr id="4" name="Picture 3" descr="Logo&#10;&#10;Description automatically generated">
            <a:extLst>
              <a:ext uri="{FF2B5EF4-FFF2-40B4-BE49-F238E27FC236}">
                <a16:creationId xmlns:a16="http://schemas.microsoft.com/office/drawing/2014/main" id="{F6116794-44EA-B57A-8C8F-86E78243B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4711" y="1556384"/>
            <a:ext cx="3505200" cy="3505200"/>
          </a:xfrm>
          <a:prstGeom prst="rect">
            <a:avLst/>
          </a:prstGeom>
        </p:spPr>
      </p:pic>
      <p:sp>
        <p:nvSpPr>
          <p:cNvPr id="6" name="TextBox 5">
            <a:extLst>
              <a:ext uri="{FF2B5EF4-FFF2-40B4-BE49-F238E27FC236}">
                <a16:creationId xmlns:a16="http://schemas.microsoft.com/office/drawing/2014/main" id="{6754D860-31F4-A0B0-B0FD-F66DFD2892AB}"/>
              </a:ext>
            </a:extLst>
          </p:cNvPr>
          <p:cNvSpPr txBox="1"/>
          <p:nvPr/>
        </p:nvSpPr>
        <p:spPr>
          <a:xfrm>
            <a:off x="11358880" y="6440454"/>
            <a:ext cx="833120" cy="369332"/>
          </a:xfrm>
          <a:prstGeom prst="rect">
            <a:avLst/>
          </a:prstGeom>
          <a:noFill/>
        </p:spPr>
        <p:txBody>
          <a:bodyPr wrap="square">
            <a:spAutoFit/>
          </a:bodyPr>
          <a:lstStyle/>
          <a:p>
            <a:fld id="{60B97012-0F89-47F0-A4E4-7FD79E709386}" type="slidenum">
              <a:rPr lang="en-US" sz="1800" smtClean="0">
                <a:solidFill>
                  <a:prstClr val="white"/>
                </a:solidFill>
              </a:rPr>
              <a:pPr/>
              <a:t>37</a:t>
            </a:fld>
            <a:endParaRPr lang="en-US" dirty="0"/>
          </a:p>
        </p:txBody>
      </p:sp>
    </p:spTree>
    <p:extLst>
      <p:ext uri="{BB962C8B-B14F-4D97-AF65-F5344CB8AC3E}">
        <p14:creationId xmlns:p14="http://schemas.microsoft.com/office/powerpoint/2010/main" val="3494063983"/>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0B1-EBBD-429F-B0BB-DD836D501FF9}"/>
              </a:ext>
            </a:extLst>
          </p:cNvPr>
          <p:cNvSpPr>
            <a:spLocks noGrp="1"/>
          </p:cNvSpPr>
          <p:nvPr>
            <p:ph type="title"/>
          </p:nvPr>
        </p:nvSpPr>
        <p:spPr/>
        <p:txBody>
          <a:bodyPr/>
          <a:lstStyle/>
          <a:p>
            <a:r>
              <a:rPr lang="en-US"/>
              <a:t>Meet the Team</a:t>
            </a:r>
          </a:p>
        </p:txBody>
      </p:sp>
      <p:sp>
        <p:nvSpPr>
          <p:cNvPr id="14" name="Content Placeholder 2">
            <a:extLst>
              <a:ext uri="{FF2B5EF4-FFF2-40B4-BE49-F238E27FC236}">
                <a16:creationId xmlns:a16="http://schemas.microsoft.com/office/drawing/2014/main" id="{641270E2-5BE4-47AC-9BCB-70A33AFB026C}"/>
              </a:ext>
            </a:extLst>
          </p:cNvPr>
          <p:cNvSpPr txBox="1">
            <a:spLocks/>
          </p:cNvSpPr>
          <p:nvPr/>
        </p:nvSpPr>
        <p:spPr>
          <a:xfrm>
            <a:off x="762000" y="1219200"/>
            <a:ext cx="10972800" cy="5334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t> </a:t>
            </a:r>
          </a:p>
        </p:txBody>
      </p:sp>
      <p:sp>
        <p:nvSpPr>
          <p:cNvPr id="7" name="Slide Number Placeholder 3">
            <a:extLst>
              <a:ext uri="{FF2B5EF4-FFF2-40B4-BE49-F238E27FC236}">
                <a16:creationId xmlns:a16="http://schemas.microsoft.com/office/drawing/2014/main" id="{5BED0FC7-AD22-7F84-BAC0-068890AC3C64}"/>
              </a:ext>
            </a:extLst>
          </p:cNvPr>
          <p:cNvSpPr txBox="1">
            <a:spLocks/>
          </p:cNvSpPr>
          <p:nvPr/>
        </p:nvSpPr>
        <p:spPr>
          <a:xfrm>
            <a:off x="11629295" y="6477000"/>
            <a:ext cx="457200" cy="274320"/>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panose="020B0604020202020204"/>
                <a:ea typeface="+mn-ea"/>
                <a:cs typeface="+mn-cs"/>
              </a:rPr>
              <a:t> </a:t>
            </a:r>
            <a:fld id="{60B97012-0F89-47F0-A4E4-7FD79E709386}"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8AEBE312-BAB1-9FCC-0552-135229B6ECDF}"/>
              </a:ext>
            </a:extLst>
          </p:cNvPr>
          <p:cNvSpPr txBox="1"/>
          <p:nvPr/>
        </p:nvSpPr>
        <p:spPr>
          <a:xfrm>
            <a:off x="8321448" y="3886200"/>
            <a:ext cx="3494057" cy="954107"/>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Lauren Hatchell</a:t>
            </a:r>
          </a:p>
          <a:p>
            <a:r>
              <a:rPr lang="en-US" dirty="0">
                <a:solidFill>
                  <a:srgbClr val="002060"/>
                </a:solidFill>
                <a:latin typeface="Arial" panose="020B0604020202020204" pitchFamily="34" charset="0"/>
                <a:cs typeface="Arial" panose="020B0604020202020204" pitchFamily="34" charset="0"/>
              </a:rPr>
              <a:t>Community Outreach Specialist</a:t>
            </a:r>
          </a:p>
          <a:p>
            <a:r>
              <a:rPr lang="en-US" dirty="0">
                <a:solidFill>
                  <a:srgbClr val="002060"/>
                </a:solidFill>
                <a:latin typeface="Arial" panose="020B0604020202020204" pitchFamily="34" charset="0"/>
                <a:cs typeface="Arial" panose="020B0604020202020204" pitchFamily="34" charset="0"/>
              </a:rPr>
              <a:t>Media Relations Group, LLC</a:t>
            </a:r>
          </a:p>
        </p:txBody>
      </p:sp>
      <p:sp>
        <p:nvSpPr>
          <p:cNvPr id="22" name="TextBox 21">
            <a:extLst>
              <a:ext uri="{FF2B5EF4-FFF2-40B4-BE49-F238E27FC236}">
                <a16:creationId xmlns:a16="http://schemas.microsoft.com/office/drawing/2014/main" id="{FF2F81BC-F25A-3FC0-8B08-3E9E0D3DC75E}"/>
              </a:ext>
            </a:extLst>
          </p:cNvPr>
          <p:cNvSpPr txBox="1"/>
          <p:nvPr/>
        </p:nvSpPr>
        <p:spPr>
          <a:xfrm>
            <a:off x="2696395" y="3886200"/>
            <a:ext cx="3146694" cy="954107"/>
          </a:xfrm>
          <a:prstGeom prst="rect">
            <a:avLst/>
          </a:prstGeom>
          <a:noFill/>
        </p:spPr>
        <p:txBody>
          <a:bodyPr wrap="square" rtlCol="0">
            <a:spAutoFit/>
          </a:bodyPr>
          <a:lstStyle/>
          <a:p>
            <a:r>
              <a:rPr lang="en-US" sz="2000" b="1" dirty="0">
                <a:solidFill>
                  <a:srgbClr val="002060"/>
                </a:solidFill>
                <a:latin typeface="Arial" panose="020B0604020202020204" pitchFamily="34" charset="0"/>
                <a:cs typeface="Arial" panose="020B0604020202020204" pitchFamily="34" charset="0"/>
              </a:rPr>
              <a:t>Kathy Lajo, P.E.</a:t>
            </a:r>
          </a:p>
          <a:p>
            <a:r>
              <a:rPr lang="en-US" dirty="0">
                <a:solidFill>
                  <a:srgbClr val="002060"/>
                </a:solidFill>
                <a:latin typeface="Arial" panose="020B0604020202020204" pitchFamily="34" charset="0"/>
                <a:cs typeface="Arial" panose="020B0604020202020204" pitchFamily="34" charset="0"/>
              </a:rPr>
              <a:t>Consultant Project Manager</a:t>
            </a:r>
          </a:p>
          <a:p>
            <a:r>
              <a:rPr lang="en-US" dirty="0">
                <a:solidFill>
                  <a:srgbClr val="002060"/>
                </a:solidFill>
                <a:latin typeface="Arial" panose="020B0604020202020204" pitchFamily="34" charset="0"/>
                <a:cs typeface="Arial" panose="020B0604020202020204" pitchFamily="34" charset="0"/>
              </a:rPr>
              <a:t>BCC Engineering</a:t>
            </a:r>
          </a:p>
        </p:txBody>
      </p:sp>
      <p:grpSp>
        <p:nvGrpSpPr>
          <p:cNvPr id="15" name="Group 14">
            <a:extLst>
              <a:ext uri="{FF2B5EF4-FFF2-40B4-BE49-F238E27FC236}">
                <a16:creationId xmlns:a16="http://schemas.microsoft.com/office/drawing/2014/main" id="{172C8E8B-4C09-094A-FC12-EDAEF9BD60DC}"/>
              </a:ext>
            </a:extLst>
          </p:cNvPr>
          <p:cNvGrpSpPr/>
          <p:nvPr/>
        </p:nvGrpSpPr>
        <p:grpSpPr>
          <a:xfrm>
            <a:off x="6428390" y="1315903"/>
            <a:ext cx="5039752" cy="1664056"/>
            <a:chOff x="6428390" y="1315903"/>
            <a:chExt cx="5039752" cy="1664056"/>
          </a:xfrm>
        </p:grpSpPr>
        <p:sp>
          <p:nvSpPr>
            <p:cNvPr id="11" name="TextBox 10">
              <a:extLst>
                <a:ext uri="{FF2B5EF4-FFF2-40B4-BE49-F238E27FC236}">
                  <a16:creationId xmlns:a16="http://schemas.microsoft.com/office/drawing/2014/main" id="{59BBE714-363B-561F-CE05-6BF68F95D715}"/>
                </a:ext>
              </a:extLst>
            </p:cNvPr>
            <p:cNvSpPr txBox="1"/>
            <p:nvPr/>
          </p:nvSpPr>
          <p:spPr>
            <a:xfrm>
              <a:off x="8321448" y="1704044"/>
              <a:ext cx="3146694" cy="954107"/>
            </a:xfrm>
            <a:prstGeom prst="rect">
              <a:avLst/>
            </a:prstGeom>
            <a:noFill/>
          </p:spPr>
          <p:txBody>
            <a:bodyPr wrap="square" rtlCol="0">
              <a:spAutoFit/>
            </a:bodyPr>
            <a:lstStyle/>
            <a:p>
              <a:r>
                <a:rPr lang="en-US" sz="2000" b="1">
                  <a:solidFill>
                    <a:srgbClr val="002060"/>
                  </a:solidFill>
                  <a:latin typeface="Arial" panose="020B0604020202020204" pitchFamily="34" charset="0"/>
                  <a:cs typeface="Arial" panose="020B0604020202020204" pitchFamily="34" charset="0"/>
                </a:rPr>
                <a:t>Billy Canedo</a:t>
              </a:r>
            </a:p>
            <a:p>
              <a:r>
                <a:rPr lang="en-US">
                  <a:solidFill>
                    <a:srgbClr val="002060"/>
                  </a:solidFill>
                  <a:latin typeface="Arial" panose="020B0604020202020204" pitchFamily="34" charset="0"/>
                  <a:cs typeface="Arial" panose="020B0604020202020204" pitchFamily="34" charset="0"/>
                </a:rPr>
                <a:t>FDOT Communications </a:t>
              </a:r>
            </a:p>
            <a:p>
              <a:r>
                <a:rPr lang="en-US">
                  <a:solidFill>
                    <a:srgbClr val="002060"/>
                  </a:solidFill>
                  <a:latin typeface="Arial" panose="020B0604020202020204" pitchFamily="34" charset="0"/>
                  <a:cs typeface="Arial" panose="020B0604020202020204" pitchFamily="34" charset="0"/>
                </a:rPr>
                <a:t>Manager</a:t>
              </a:r>
              <a:endParaRPr lang="en-US">
                <a:solidFill>
                  <a:srgbClr val="002060"/>
                </a:solidFill>
                <a:highlight>
                  <a:srgbClr val="FFFF00"/>
                </a:highlight>
                <a:latin typeface="Arial" panose="020B0604020202020204" pitchFamily="34" charset="0"/>
                <a:cs typeface="Arial" panose="020B0604020202020204" pitchFamily="34" charset="0"/>
              </a:endParaRPr>
            </a:p>
          </p:txBody>
        </p:sp>
        <p:pic>
          <p:nvPicPr>
            <p:cNvPr id="13" name="Picture 12" descr="A person in a suit&#10;&#10;Description automatically generated with medium confidence">
              <a:extLst>
                <a:ext uri="{FF2B5EF4-FFF2-40B4-BE49-F238E27FC236}">
                  <a16:creationId xmlns:a16="http://schemas.microsoft.com/office/drawing/2014/main" id="{8865A6AE-ED6F-C836-45A6-A15AFA6B6C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185"/>
            <a:stretch/>
          </p:blipFill>
          <p:spPr>
            <a:xfrm>
              <a:off x="6428390" y="1315903"/>
              <a:ext cx="1328452" cy="1664056"/>
            </a:xfrm>
            <a:prstGeom prst="rect">
              <a:avLst/>
            </a:prstGeom>
          </p:spPr>
        </p:pic>
      </p:grpSp>
      <p:sp>
        <p:nvSpPr>
          <p:cNvPr id="12" name="TextBox 11">
            <a:extLst>
              <a:ext uri="{FF2B5EF4-FFF2-40B4-BE49-F238E27FC236}">
                <a16:creationId xmlns:a16="http://schemas.microsoft.com/office/drawing/2014/main" id="{2D532705-4911-40AD-8542-4FFD132F0C39}"/>
              </a:ext>
            </a:extLst>
          </p:cNvPr>
          <p:cNvSpPr txBox="1"/>
          <p:nvPr/>
        </p:nvSpPr>
        <p:spPr>
          <a:xfrm>
            <a:off x="2549907" y="1704044"/>
            <a:ext cx="3439670" cy="954107"/>
          </a:xfrm>
          <a:prstGeom prst="rect">
            <a:avLst/>
          </a:prstGeom>
          <a:noFill/>
        </p:spPr>
        <p:txBody>
          <a:bodyPr wrap="square" rtlCol="0">
            <a:spAutoFit/>
          </a:bodyPr>
          <a:lstStyle/>
          <a:p>
            <a:r>
              <a:rPr lang="en-US" sz="2000" b="1" dirty="0">
                <a:solidFill>
                  <a:schemeClr val="tx2">
                    <a:lumMod val="75000"/>
                  </a:schemeClr>
                </a:solidFill>
                <a:latin typeface="Arial" panose="020B0604020202020204" pitchFamily="34" charset="0"/>
                <a:cs typeface="Arial" panose="020B0604020202020204" pitchFamily="34" charset="0"/>
              </a:rPr>
              <a:t>  Haiyan Ou, P.E.</a:t>
            </a:r>
          </a:p>
          <a:p>
            <a:r>
              <a:rPr lang="en-US" dirty="0">
                <a:solidFill>
                  <a:schemeClr val="tx2">
                    <a:lumMod val="75000"/>
                  </a:schemeClr>
                </a:solidFill>
                <a:latin typeface="Arial" panose="020B0604020202020204" pitchFamily="34" charset="0"/>
                <a:cs typeface="Arial" panose="020B0604020202020204" pitchFamily="34" charset="0"/>
              </a:rPr>
              <a:t>  FDOT Project Manager</a:t>
            </a:r>
          </a:p>
          <a:p>
            <a:r>
              <a:rPr lang="en-US" dirty="0">
                <a:solidFill>
                  <a:schemeClr val="tx2">
                    <a:lumMod val="75000"/>
                  </a:schemeClr>
                </a:solidFill>
                <a:latin typeface="Arial" panose="020B0604020202020204" pitchFamily="34" charset="0"/>
                <a:cs typeface="Arial" panose="020B0604020202020204" pitchFamily="34" charset="0"/>
              </a:rPr>
              <a:t>  FDOT Design Office</a:t>
            </a:r>
            <a:endParaRPr lang="en-US" dirty="0"/>
          </a:p>
        </p:txBody>
      </p:sp>
      <p:pic>
        <p:nvPicPr>
          <p:cNvPr id="3" name="Picture 2">
            <a:extLst>
              <a:ext uri="{FF2B5EF4-FFF2-40B4-BE49-F238E27FC236}">
                <a16:creationId xmlns:a16="http://schemas.microsoft.com/office/drawing/2014/main" id="{99BAE049-1EEE-5F0E-BA7E-C7F7258B63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404" y="3766541"/>
            <a:ext cx="1662423" cy="15081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3F74382-16FC-7D17-C550-BD9B6F720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215" y="1315903"/>
            <a:ext cx="1325880" cy="16828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at the camera&#10;&#10;Description automatically generated with low confidence">
            <a:extLst>
              <a:ext uri="{FF2B5EF4-FFF2-40B4-BE49-F238E27FC236}">
                <a16:creationId xmlns:a16="http://schemas.microsoft.com/office/drawing/2014/main" id="{7C89EA0F-CC9C-49F3-ACC7-F559013B34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695" r="19985"/>
          <a:stretch/>
        </p:blipFill>
        <p:spPr>
          <a:xfrm>
            <a:off x="490799" y="3482934"/>
            <a:ext cx="1938618" cy="1919795"/>
          </a:xfrm>
          <a:prstGeom prst="rect">
            <a:avLst/>
          </a:prstGeom>
        </p:spPr>
      </p:pic>
    </p:spTree>
    <p:extLst>
      <p:ext uri="{BB962C8B-B14F-4D97-AF65-F5344CB8AC3E}">
        <p14:creationId xmlns:p14="http://schemas.microsoft.com/office/powerpoint/2010/main" val="1777998292"/>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80B1-EBBD-429F-B0BB-DD836D501FF9}"/>
              </a:ext>
            </a:extLst>
          </p:cNvPr>
          <p:cNvSpPr>
            <a:spLocks noGrp="1"/>
          </p:cNvSpPr>
          <p:nvPr>
            <p:ph type="title"/>
          </p:nvPr>
        </p:nvSpPr>
        <p:spPr/>
        <p:txBody>
          <a:bodyPr/>
          <a:lstStyle/>
          <a:p>
            <a:r>
              <a:rPr lang="en-US"/>
              <a:t>Agenda</a:t>
            </a:r>
          </a:p>
        </p:txBody>
      </p:sp>
      <p:sp>
        <p:nvSpPr>
          <p:cNvPr id="5" name="Slide Number Placeholder 3">
            <a:extLst>
              <a:ext uri="{FF2B5EF4-FFF2-40B4-BE49-F238E27FC236}">
                <a16:creationId xmlns:a16="http://schemas.microsoft.com/office/drawing/2014/main" id="{167319BA-B03E-4E8C-8B5F-8868297FFF58}"/>
              </a:ext>
            </a:extLst>
          </p:cNvPr>
          <p:cNvSpPr txBox="1">
            <a:spLocks/>
          </p:cNvSpPr>
          <p:nvPr/>
        </p:nvSpPr>
        <p:spPr>
          <a:xfrm>
            <a:off x="8291512" y="649287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tLang="en-US" b="1">
              <a:solidFill>
                <a:schemeClr val="bg1"/>
              </a:solidFill>
              <a:latin typeface="Arial" pitchFamily="34" charset="0"/>
              <a:cs typeface="Arial" pitchFamily="34" charset="0"/>
            </a:endParaRPr>
          </a:p>
        </p:txBody>
      </p:sp>
      <p:sp>
        <p:nvSpPr>
          <p:cNvPr id="13" name="TextBox 12">
            <a:extLst>
              <a:ext uri="{FF2B5EF4-FFF2-40B4-BE49-F238E27FC236}">
                <a16:creationId xmlns:a16="http://schemas.microsoft.com/office/drawing/2014/main" id="{A2E539D6-6C9B-424A-81B0-FC5947C7F821}"/>
              </a:ext>
            </a:extLst>
          </p:cNvPr>
          <p:cNvSpPr txBox="1"/>
          <p:nvPr/>
        </p:nvSpPr>
        <p:spPr>
          <a:xfrm>
            <a:off x="366132" y="1512321"/>
            <a:ext cx="9220200" cy="3833357"/>
          </a:xfrm>
          <a:prstGeom prst="rect">
            <a:avLst/>
          </a:prstGeom>
          <a:noFill/>
        </p:spPr>
        <p:txBody>
          <a:bodyPr wrap="square">
            <a:spAutoFit/>
          </a:bodyPr>
          <a:lstStyle/>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General Information</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Non-Discrimination Policy and Rules of Engagement</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Project Location and </a:t>
            </a:r>
            <a:r>
              <a:rPr lang="en-US" sz="2400" b="1">
                <a:solidFill>
                  <a:schemeClr val="tx2"/>
                </a:solidFill>
                <a:latin typeface="Arial" panose="020B0604020202020204" pitchFamily="34" charset="0"/>
                <a:cs typeface="Arial" panose="020B0604020202020204" pitchFamily="34" charset="0"/>
              </a:rPr>
              <a:t>Overview</a:t>
            </a:r>
            <a:endPar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endParaRP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Proposed Improvements</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Temporary Traffic Control Plan</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Project Schedule and Cost</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Questions and Answers</a:t>
            </a:r>
          </a:p>
          <a:p>
            <a:pPr marL="342900" marR="0" lvl="0" indent="-342900" algn="l" defTabSz="257175" rtl="0" eaLnBrk="1" fontAlgn="auto" latinLnBrk="0" hangingPunct="1">
              <a:lnSpc>
                <a:spcPct val="100000"/>
              </a:lnSpc>
              <a:spcBef>
                <a:spcPct val="20000"/>
              </a:spcBef>
              <a:spcAft>
                <a:spcPts val="338"/>
              </a:spcAft>
              <a:buClr>
                <a:srgbClr val="1F4283"/>
              </a:buClr>
              <a:buSzPct val="92000"/>
              <a:buFont typeface="+mj-lt"/>
              <a:buAutoNum type="arabicPeriod"/>
              <a:tabLst/>
              <a:defRPr/>
            </a:pPr>
            <a:r>
              <a:rPr kumimoji="0" lang="en-US" sz="24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Closing and Contact Information</a:t>
            </a:r>
          </a:p>
        </p:txBody>
      </p:sp>
      <p:sp>
        <p:nvSpPr>
          <p:cNvPr id="7" name="Slide Number Placeholder 3">
            <a:extLst>
              <a:ext uri="{FF2B5EF4-FFF2-40B4-BE49-F238E27FC236}">
                <a16:creationId xmlns:a16="http://schemas.microsoft.com/office/drawing/2014/main" id="{0C657CC8-F4A5-4C28-8DC4-566471ACE6BA}"/>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5</a:t>
            </a:fld>
            <a:endParaRPr lang="en-US" sz="1200">
              <a:solidFill>
                <a:prstClr val="white"/>
              </a:solidFill>
            </a:endParaRPr>
          </a:p>
        </p:txBody>
      </p:sp>
    </p:spTree>
    <p:extLst>
      <p:ext uri="{BB962C8B-B14F-4D97-AF65-F5344CB8AC3E}">
        <p14:creationId xmlns:p14="http://schemas.microsoft.com/office/powerpoint/2010/main" val="677722011"/>
      </p:ext>
    </p:extLst>
  </p:cSld>
  <p:clrMapOvr>
    <a:masterClrMapping/>
  </p:clrMapOvr>
  <mc:AlternateContent xmlns:mc="http://schemas.openxmlformats.org/markup-compatibility/2006" xmlns:p14="http://schemas.microsoft.com/office/powerpoint/2010/main">
    <mc:Choice Requires="p14">
      <p:transition spd="slow" p14:dur="2000" advTm="225000"/>
    </mc:Choice>
    <mc:Fallback xmlns="">
      <p:transition spd="slow" advTm="2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D2E8BF0-34C2-4C50-89A3-FCD25B76A957}"/>
              </a:ext>
            </a:extLst>
          </p:cNvPr>
          <p:cNvGrpSpPr/>
          <p:nvPr/>
        </p:nvGrpSpPr>
        <p:grpSpPr>
          <a:xfrm>
            <a:off x="8245886" y="0"/>
            <a:ext cx="3946114" cy="6019791"/>
            <a:chOff x="8155460" y="40404"/>
            <a:chExt cx="3946114" cy="6784823"/>
          </a:xfrm>
        </p:grpSpPr>
        <p:pic>
          <p:nvPicPr>
            <p:cNvPr id="27" name="Picture 26">
              <a:extLst>
                <a:ext uri="{FF2B5EF4-FFF2-40B4-BE49-F238E27FC236}">
                  <a16:creationId xmlns:a16="http://schemas.microsoft.com/office/drawing/2014/main" id="{071B4326-4182-40DA-A069-47534F8DF24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55460" y="40404"/>
              <a:ext cx="3946114" cy="6784823"/>
            </a:xfrm>
            <a:prstGeom prst="rect">
              <a:avLst/>
            </a:prstGeom>
          </p:spPr>
        </p:pic>
        <p:pic>
          <p:nvPicPr>
            <p:cNvPr id="28" name="Picture 27">
              <a:extLst>
                <a:ext uri="{FF2B5EF4-FFF2-40B4-BE49-F238E27FC236}">
                  <a16:creationId xmlns:a16="http://schemas.microsoft.com/office/drawing/2014/main" id="{98B8BE1B-46FF-47AE-AE81-43721D70F458}"/>
                </a:ext>
              </a:extLst>
            </p:cNvPr>
            <p:cNvPicPr>
              <a:picLocks noChangeAspect="1"/>
            </p:cNvPicPr>
            <p:nvPr/>
          </p:nvPicPr>
          <p:blipFill rotWithShape="1">
            <a:blip r:embed="rId4">
              <a:extLst>
                <a:ext uri="{28A0092B-C50C-407E-A947-70E740481C1C}">
                  <a14:useLocalDpi xmlns:a14="http://schemas.microsoft.com/office/drawing/2010/main" val="0"/>
                </a:ext>
              </a:extLst>
            </a:blip>
            <a:srcRect l="7094" t="24188" r="85819" b="71628"/>
            <a:stretch/>
          </p:blipFill>
          <p:spPr>
            <a:xfrm>
              <a:off x="8517410" y="1610659"/>
              <a:ext cx="266700" cy="271462"/>
            </a:xfrm>
            <a:prstGeom prst="rect">
              <a:avLst/>
            </a:prstGeom>
          </p:spPr>
        </p:pic>
      </p:grpSp>
      <p:sp>
        <p:nvSpPr>
          <p:cNvPr id="33" name="Text Placeholder 8">
            <a:extLst>
              <a:ext uri="{FF2B5EF4-FFF2-40B4-BE49-F238E27FC236}">
                <a16:creationId xmlns:a16="http://schemas.microsoft.com/office/drawing/2014/main" id="{9A31AFA7-57AE-4595-8D70-BD93E81CA605}"/>
              </a:ext>
            </a:extLst>
          </p:cNvPr>
          <p:cNvSpPr txBox="1">
            <a:spLocks/>
          </p:cNvSpPr>
          <p:nvPr/>
        </p:nvSpPr>
        <p:spPr>
          <a:xfrm>
            <a:off x="4452290" y="2020823"/>
            <a:ext cx="1106424" cy="2176272"/>
          </a:xfrm>
          <a:prstGeom prst="rect">
            <a:avLst/>
          </a:prstGeom>
          <a:solidFill>
            <a:schemeClr val="bg1"/>
          </a:solidFill>
          <a:ln w="28575">
            <a:solidFill>
              <a:srgbClr val="0070C0"/>
            </a:solidFill>
            <a:prstDash val="sysDash"/>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38" name="Straight Arrow Connector 37">
            <a:extLst>
              <a:ext uri="{FF2B5EF4-FFF2-40B4-BE49-F238E27FC236}">
                <a16:creationId xmlns:a16="http://schemas.microsoft.com/office/drawing/2014/main" id="{C35035FC-B39F-4E9A-9BB0-AADC71C0A065}"/>
              </a:ext>
            </a:extLst>
          </p:cNvPr>
          <p:cNvCxnSpPr>
            <a:cxnSpLocks/>
          </p:cNvCxnSpPr>
          <p:nvPr/>
        </p:nvCxnSpPr>
        <p:spPr>
          <a:xfrm>
            <a:off x="6400800" y="2803456"/>
            <a:ext cx="2029813" cy="0"/>
          </a:xfrm>
          <a:prstGeom prst="straightConnector1">
            <a:avLst/>
          </a:prstGeom>
          <a:ln w="38100">
            <a:solidFill>
              <a:srgbClr val="0070C0"/>
            </a:solidFill>
            <a:tailEnd type="ova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458DADDF-3906-4006-B4BC-E80B5011D9B1}"/>
              </a:ext>
            </a:extLst>
          </p:cNvPr>
          <p:cNvGrpSpPr/>
          <p:nvPr/>
        </p:nvGrpSpPr>
        <p:grpSpPr>
          <a:xfrm>
            <a:off x="8430613" y="76201"/>
            <a:ext cx="3566160" cy="5867400"/>
            <a:chOff x="8354413" y="76200"/>
            <a:chExt cx="3566160" cy="6649657"/>
          </a:xfrm>
        </p:grpSpPr>
        <p:sp>
          <p:nvSpPr>
            <p:cNvPr id="37" name="Text Placeholder 8">
              <a:extLst>
                <a:ext uri="{FF2B5EF4-FFF2-40B4-BE49-F238E27FC236}">
                  <a16:creationId xmlns:a16="http://schemas.microsoft.com/office/drawing/2014/main" id="{6368FCAE-EE64-42D8-B49C-8B8BED48932A}"/>
                </a:ext>
              </a:extLst>
            </p:cNvPr>
            <p:cNvSpPr txBox="1">
              <a:spLocks/>
            </p:cNvSpPr>
            <p:nvPr/>
          </p:nvSpPr>
          <p:spPr>
            <a:xfrm>
              <a:off x="8354413" y="76200"/>
              <a:ext cx="3566160" cy="6649657"/>
            </a:xfrm>
            <a:prstGeom prst="rect">
              <a:avLst/>
            </a:prstGeom>
            <a:noFill/>
            <a:ln w="28575">
              <a:solidFill>
                <a:srgbClr val="0070C0"/>
              </a:solidFill>
              <a:prstDash val="sysDash"/>
            </a:ln>
          </p:spPr>
          <p:txBody>
            <a:bodyPr lIns="274320" tIns="91440" rIns="274320" bIns="274320" anchor="b" anchorCtr="0"/>
            <a:lstStyle>
              <a:defPPr>
                <a:defRPr lang="en-US"/>
              </a:defPPr>
              <a:lvl1pPr marR="0" lvl="0" indent="0"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81C0840-353E-4529-AA5C-1C7A4B67A498}"/>
                </a:ext>
              </a:extLst>
            </p:cNvPr>
            <p:cNvSpPr txBox="1"/>
            <p:nvPr/>
          </p:nvSpPr>
          <p:spPr>
            <a:xfrm>
              <a:off x="9448800" y="3017520"/>
              <a:ext cx="2249424" cy="182880"/>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 name="Group 6">
            <a:extLst>
              <a:ext uri="{FF2B5EF4-FFF2-40B4-BE49-F238E27FC236}">
                <a16:creationId xmlns:a16="http://schemas.microsoft.com/office/drawing/2014/main" id="{2C034653-A67B-4726-84D8-F9708256DAA4}"/>
              </a:ext>
            </a:extLst>
          </p:cNvPr>
          <p:cNvGrpSpPr/>
          <p:nvPr/>
        </p:nvGrpSpPr>
        <p:grpSpPr>
          <a:xfrm>
            <a:off x="4484099" y="2046624"/>
            <a:ext cx="1050969" cy="2124671"/>
            <a:chOff x="5568370" y="2109119"/>
            <a:chExt cx="1050969" cy="2124671"/>
          </a:xfrm>
        </p:grpSpPr>
        <p:grpSp>
          <p:nvGrpSpPr>
            <p:cNvPr id="34" name="Group 33">
              <a:extLst>
                <a:ext uri="{FF2B5EF4-FFF2-40B4-BE49-F238E27FC236}">
                  <a16:creationId xmlns:a16="http://schemas.microsoft.com/office/drawing/2014/main" id="{28E3CD9E-9BF5-4054-A3C6-E5AAEEBF345F}"/>
                </a:ext>
              </a:extLst>
            </p:cNvPr>
            <p:cNvGrpSpPr>
              <a:grpSpLocks noChangeAspect="1"/>
            </p:cNvGrpSpPr>
            <p:nvPr/>
          </p:nvGrpSpPr>
          <p:grpSpPr>
            <a:xfrm>
              <a:off x="5568370" y="2109119"/>
              <a:ext cx="1050969" cy="2124671"/>
              <a:chOff x="4192073" y="-222348"/>
              <a:chExt cx="5069711" cy="10249080"/>
            </a:xfrm>
          </p:grpSpPr>
          <p:pic>
            <p:nvPicPr>
              <p:cNvPr id="35" name="Picture 34">
                <a:extLst>
                  <a:ext uri="{FF2B5EF4-FFF2-40B4-BE49-F238E27FC236}">
                    <a16:creationId xmlns:a16="http://schemas.microsoft.com/office/drawing/2014/main" id="{31EEF518-2110-4A74-B503-676A82C405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42" r="7810"/>
              <a:stretch/>
            </p:blipFill>
            <p:spPr>
              <a:xfrm>
                <a:off x="4192073" y="-222348"/>
                <a:ext cx="5069711" cy="10249080"/>
              </a:xfrm>
              <a:prstGeom prst="rect">
                <a:avLst/>
              </a:prstGeom>
            </p:spPr>
          </p:pic>
          <p:pic>
            <p:nvPicPr>
              <p:cNvPr id="36" name="Picture 35">
                <a:extLst>
                  <a:ext uri="{FF2B5EF4-FFF2-40B4-BE49-F238E27FC236}">
                    <a16:creationId xmlns:a16="http://schemas.microsoft.com/office/drawing/2014/main" id="{D744700E-F15C-41BF-AAF0-A0ABF447BA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94" t="24188" r="85819" b="71628"/>
              <a:stretch/>
            </p:blipFill>
            <p:spPr>
              <a:xfrm>
                <a:off x="4368993" y="2261334"/>
                <a:ext cx="402874" cy="410068"/>
              </a:xfrm>
              <a:prstGeom prst="rect">
                <a:avLst/>
              </a:prstGeom>
            </p:spPr>
          </p:pic>
        </p:grpSp>
        <p:sp>
          <p:nvSpPr>
            <p:cNvPr id="6" name="TextBox 5">
              <a:extLst>
                <a:ext uri="{FF2B5EF4-FFF2-40B4-BE49-F238E27FC236}">
                  <a16:creationId xmlns:a16="http://schemas.microsoft.com/office/drawing/2014/main" id="{992EC17D-5389-4D75-8984-A1C03D2D642B}"/>
                </a:ext>
              </a:extLst>
            </p:cNvPr>
            <p:cNvSpPr txBox="1"/>
            <p:nvPr/>
          </p:nvSpPr>
          <p:spPr>
            <a:xfrm>
              <a:off x="5881944" y="3035808"/>
              <a:ext cx="694944" cy="5486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 name="Title 2">
            <a:extLst>
              <a:ext uri="{FF2B5EF4-FFF2-40B4-BE49-F238E27FC236}">
                <a16:creationId xmlns:a16="http://schemas.microsoft.com/office/drawing/2014/main" id="{6BC845FA-CC7D-4DDA-AB40-A008B3FBC0DB}"/>
              </a:ext>
            </a:extLst>
          </p:cNvPr>
          <p:cNvSpPr txBox="1">
            <a:spLocks/>
          </p:cNvSpPr>
          <p:nvPr/>
        </p:nvSpPr>
        <p:spPr>
          <a:xfrm>
            <a:off x="105741" y="99876"/>
            <a:ext cx="105664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defTabSz="257175" rtl="0" eaLnBrk="1" fontAlgn="auto" latinLnBrk="0" hangingPunct="1">
              <a:lnSpc>
                <a:spcPct val="100000"/>
              </a:lnSpc>
              <a:spcBef>
                <a:spcPct val="0"/>
              </a:spcBef>
              <a:spcAft>
                <a:spcPts val="0"/>
              </a:spcAft>
              <a:buClrTx/>
              <a:buSzTx/>
              <a:buFontTx/>
              <a:buNone/>
              <a:tabLst/>
              <a:defRPr/>
            </a:pPr>
            <a:r>
              <a:rPr kumimoji="0" lang="en-US" sz="3800" b="1" i="0" u="none" strike="noStrike" kern="1200" cap="none" spc="0" normalizeH="0" baseline="0" noProof="0" err="1">
                <a:ln>
                  <a:noFill/>
                </a:ln>
                <a:solidFill>
                  <a:srgbClr val="1F4284"/>
                </a:solidFill>
                <a:effectLst/>
                <a:uLnTx/>
                <a:uFillTx/>
                <a:latin typeface="Arial" panose="020B0604020202020204" pitchFamily="34" charset="0"/>
                <a:ea typeface="+mj-ea"/>
                <a:cs typeface="Arial" panose="020B0604020202020204" pitchFamily="34" charset="0"/>
              </a:rPr>
              <a:t>GoToWebinar</a:t>
            </a:r>
            <a:r>
              <a:rPr kumimoji="0" lang="en-US" sz="3800" b="1" i="0" u="none" strike="noStrike" kern="1200" cap="none" spc="0" normalizeH="0" baseline="0" noProof="0">
                <a:ln>
                  <a:noFill/>
                </a:ln>
                <a:solidFill>
                  <a:srgbClr val="1F4284"/>
                </a:solidFill>
                <a:effectLst/>
                <a:uLnTx/>
                <a:uFillTx/>
                <a:latin typeface="Arial" panose="020B0604020202020204" pitchFamily="34" charset="0"/>
                <a:ea typeface="+mj-ea"/>
                <a:cs typeface="Arial" panose="020B0604020202020204" pitchFamily="34" charset="0"/>
              </a:rPr>
              <a:t> Control Panel</a:t>
            </a:r>
          </a:p>
        </p:txBody>
      </p:sp>
      <p:pic>
        <p:nvPicPr>
          <p:cNvPr id="4" name="Graphic 3" descr="Monitor">
            <a:extLst>
              <a:ext uri="{FF2B5EF4-FFF2-40B4-BE49-F238E27FC236}">
                <a16:creationId xmlns:a16="http://schemas.microsoft.com/office/drawing/2014/main" id="{A0B27D3D-4DA9-4E9E-9C1A-AB02BB79FB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725" y="494724"/>
            <a:ext cx="6019791" cy="6019791"/>
          </a:xfrm>
          <a:prstGeom prst="rect">
            <a:avLst/>
          </a:prstGeom>
        </p:spPr>
      </p:pic>
      <p:sp>
        <p:nvSpPr>
          <p:cNvPr id="9" name="Arrow: Right 8">
            <a:extLst>
              <a:ext uri="{FF2B5EF4-FFF2-40B4-BE49-F238E27FC236}">
                <a16:creationId xmlns:a16="http://schemas.microsoft.com/office/drawing/2014/main" id="{632D39BE-F14B-4AE7-BFA4-ED35EF572507}"/>
              </a:ext>
            </a:extLst>
          </p:cNvPr>
          <p:cNvSpPr/>
          <p:nvPr/>
        </p:nvSpPr>
        <p:spPr>
          <a:xfrm>
            <a:off x="8235386" y="4495800"/>
            <a:ext cx="664474" cy="47585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85DC2D4F-EEC8-4F0D-AFE7-494CAD48B90F}"/>
              </a:ext>
            </a:extLst>
          </p:cNvPr>
          <p:cNvSpPr/>
          <p:nvPr/>
        </p:nvSpPr>
        <p:spPr>
          <a:xfrm>
            <a:off x="10979897" y="5029200"/>
            <a:ext cx="609600" cy="304800"/>
          </a:xfrm>
          <a:prstGeom prst="rect">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3">
            <a:extLst>
              <a:ext uri="{FF2B5EF4-FFF2-40B4-BE49-F238E27FC236}">
                <a16:creationId xmlns:a16="http://schemas.microsoft.com/office/drawing/2014/main" id="{9AC3DCC5-2A80-4000-D93C-02B8D8ABD622}"/>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6</a:t>
            </a:fld>
            <a:endParaRPr lang="en-US" sz="1200">
              <a:solidFill>
                <a:prstClr val="white"/>
              </a:solidFill>
            </a:endParaRPr>
          </a:p>
        </p:txBody>
      </p:sp>
    </p:spTree>
    <p:extLst>
      <p:ext uri="{BB962C8B-B14F-4D97-AF65-F5344CB8AC3E}">
        <p14:creationId xmlns:p14="http://schemas.microsoft.com/office/powerpoint/2010/main" val="1506506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581B9DFF-6389-4633-A9F8-EAD0B5AF5BC3}"/>
              </a:ext>
            </a:extLst>
          </p:cNvPr>
          <p:cNvSpPr txBox="1">
            <a:spLocks/>
          </p:cNvSpPr>
          <p:nvPr/>
        </p:nvSpPr>
        <p:spPr>
          <a:xfrm>
            <a:off x="8153400" y="1676400"/>
            <a:ext cx="3753697" cy="3547872"/>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1F6C6256-1C3C-4FB4-A63A-B00308D8848B}"/>
              </a:ext>
            </a:extLst>
          </p:cNvPr>
          <p:cNvSpPr txBox="1"/>
          <p:nvPr/>
        </p:nvSpPr>
        <p:spPr>
          <a:xfrm>
            <a:off x="8305800" y="3733800"/>
            <a:ext cx="3479799" cy="1280160"/>
          </a:xfrm>
          <a:prstGeom prst="rect">
            <a:avLst/>
          </a:prstGeom>
          <a:noFill/>
        </p:spPr>
        <p:txBody>
          <a:bodyPr wrap="square"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a:ea typeface="+mn-ea"/>
                <a:cs typeface="+mn-cs"/>
              </a:rPr>
              <a:t>Presenter will indicate slide number</a:t>
            </a:r>
          </a:p>
        </p:txBody>
      </p:sp>
      <p:pic>
        <p:nvPicPr>
          <p:cNvPr id="16" name="Graphic 15" descr="Call center">
            <a:extLst>
              <a:ext uri="{FF2B5EF4-FFF2-40B4-BE49-F238E27FC236}">
                <a16:creationId xmlns:a16="http://schemas.microsoft.com/office/drawing/2014/main" id="{00F39423-4ECE-4817-BBB7-59890081FB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53600" y="2726179"/>
            <a:ext cx="1613247" cy="1613247"/>
          </a:xfrm>
          <a:prstGeom prst="rect">
            <a:avLst/>
          </a:prstGeom>
        </p:spPr>
      </p:pic>
      <p:sp>
        <p:nvSpPr>
          <p:cNvPr id="3" name="Text Placeholder 10">
            <a:extLst>
              <a:ext uri="{FF2B5EF4-FFF2-40B4-BE49-F238E27FC236}">
                <a16:creationId xmlns:a16="http://schemas.microsoft.com/office/drawing/2014/main" id="{882435E0-76B6-4D3D-AF26-B4B1D9AA33C5}"/>
              </a:ext>
            </a:extLst>
          </p:cNvPr>
          <p:cNvSpPr txBox="1">
            <a:spLocks/>
          </p:cNvSpPr>
          <p:nvPr/>
        </p:nvSpPr>
        <p:spPr>
          <a:xfrm>
            <a:off x="4207207" y="1066800"/>
            <a:ext cx="7699889" cy="539496"/>
          </a:xfrm>
          <a:prstGeom prst="rect">
            <a:avLst/>
          </a:prstGeom>
          <a:solidFill>
            <a:srgbClr val="1F4284"/>
          </a:solidFill>
          <a:ln>
            <a:solidFill>
              <a:schemeClr val="bg1">
                <a:lumMod val="65000"/>
              </a:schemeClr>
            </a:solidFill>
          </a:ln>
        </p:spPr>
        <p:txBody>
          <a:bodyPr lIns="274320" tIns="0" rIns="274320" bIns="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If you requested or downloaded the presentation </a:t>
            </a:r>
          </a:p>
        </p:txBody>
      </p:sp>
      <p:sp>
        <p:nvSpPr>
          <p:cNvPr id="30" name="Title 2">
            <a:extLst>
              <a:ext uri="{FF2B5EF4-FFF2-40B4-BE49-F238E27FC236}">
                <a16:creationId xmlns:a16="http://schemas.microsoft.com/office/drawing/2014/main" id="{F1433BBD-911A-43A3-8542-65FF8DBB497F}"/>
              </a:ext>
            </a:extLst>
          </p:cNvPr>
          <p:cNvSpPr txBox="1">
            <a:spLocks/>
          </p:cNvSpPr>
          <p:nvPr/>
        </p:nvSpPr>
        <p:spPr>
          <a:xfrm>
            <a:off x="812800" y="65802"/>
            <a:ext cx="105664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257175"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F4284"/>
                </a:solidFill>
                <a:effectLst/>
                <a:uLnTx/>
                <a:uFillTx/>
                <a:latin typeface="Arial" panose="020B0604020202020204" pitchFamily="34" charset="0"/>
                <a:ea typeface="+mj-ea"/>
                <a:cs typeface="Arial" panose="020B0604020202020204" pitchFamily="34" charset="0"/>
              </a:rPr>
              <a:t>For Dial-In by Phone Attendees</a:t>
            </a:r>
          </a:p>
        </p:txBody>
      </p:sp>
      <p:sp>
        <p:nvSpPr>
          <p:cNvPr id="34" name="Text Placeholder 8">
            <a:extLst>
              <a:ext uri="{FF2B5EF4-FFF2-40B4-BE49-F238E27FC236}">
                <a16:creationId xmlns:a16="http://schemas.microsoft.com/office/drawing/2014/main" id="{D6D2BBA7-7D33-425C-B513-3F2B83A13F70}"/>
              </a:ext>
            </a:extLst>
          </p:cNvPr>
          <p:cNvSpPr txBox="1">
            <a:spLocks/>
          </p:cNvSpPr>
          <p:nvPr/>
        </p:nvSpPr>
        <p:spPr>
          <a:xfrm>
            <a:off x="426683" y="1285602"/>
            <a:ext cx="2763097" cy="4864269"/>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92F06168-B4EB-4103-A999-3B03FF727D28}"/>
              </a:ext>
            </a:extLst>
          </p:cNvPr>
          <p:cNvSpPr txBox="1"/>
          <p:nvPr/>
        </p:nvSpPr>
        <p:spPr>
          <a:xfrm>
            <a:off x="610345" y="1365439"/>
            <a:ext cx="2568205" cy="1280160"/>
          </a:xfrm>
          <a:prstGeom prst="rect">
            <a:avLst/>
          </a:prstGeom>
          <a:noFill/>
        </p:spPr>
        <p:txBody>
          <a:bodyPr wrap="square"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a:ea typeface="+mn-ea"/>
                <a:cs typeface="+mn-cs"/>
              </a:rPr>
              <a:t>Dial-in attendees are </a:t>
            </a:r>
            <a:r>
              <a:rPr kumimoji="0" lang="en-US" sz="2800" b="1" i="0" u="none" strike="noStrike" kern="1200" cap="none" spc="0" normalizeH="0" baseline="0" noProof="0">
                <a:ln>
                  <a:noFill/>
                </a:ln>
                <a:solidFill>
                  <a:prstClr val="black"/>
                </a:solidFill>
                <a:effectLst/>
                <a:uLnTx/>
                <a:uFillTx/>
                <a:latin typeface="Arial" panose="020B0604020202020204"/>
                <a:ea typeface="+mn-ea"/>
                <a:cs typeface="+mn-cs"/>
              </a:rPr>
              <a:t>‘listen only’</a:t>
            </a:r>
          </a:p>
        </p:txBody>
      </p:sp>
      <p:sp>
        <p:nvSpPr>
          <p:cNvPr id="38" name="Text Placeholder 8">
            <a:extLst>
              <a:ext uri="{FF2B5EF4-FFF2-40B4-BE49-F238E27FC236}">
                <a16:creationId xmlns:a16="http://schemas.microsoft.com/office/drawing/2014/main" id="{41D4A0DE-7234-4DAC-B104-F37E7BB7DEC8}"/>
              </a:ext>
            </a:extLst>
          </p:cNvPr>
          <p:cNvSpPr txBox="1">
            <a:spLocks/>
          </p:cNvSpPr>
          <p:nvPr/>
        </p:nvSpPr>
        <p:spPr>
          <a:xfrm>
            <a:off x="4247303" y="1676400"/>
            <a:ext cx="3753697" cy="3547872"/>
          </a:xfrm>
          <a:prstGeom prst="rect">
            <a:avLst/>
          </a:prstGeom>
          <a:noFill/>
          <a:ln>
            <a:solidFill>
              <a:schemeClr val="bg1">
                <a:lumMod val="65000"/>
              </a:schemeClr>
            </a:solidFill>
          </a:ln>
        </p:spPr>
        <p:txBody>
          <a:bodyPr lIns="274320" tIns="91440" rIns="274320" bIns="274320" anchor="b" anchorCtr="0"/>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kumimoji="0" sz="2800" b="0" i="0" u="none" strike="noStrike" cap="none" spc="0" normalizeH="0" baseline="0">
                <a:ln>
                  <a:noFill/>
                </a:ln>
                <a:solidFill>
                  <a:srgbClr val="000000"/>
                </a:solidFill>
                <a:effectLst/>
                <a:uLnTx/>
                <a:uFillTx/>
                <a:latin typeface="Avenir Next LT Pro"/>
              </a:defRPr>
            </a:lvl1pPr>
            <a:lvl2pPr marL="685800" indent="-228600">
              <a:lnSpc>
                <a:spcPct val="110000"/>
              </a:lnSpc>
              <a:spcBef>
                <a:spcPts val="500"/>
              </a:spcBef>
              <a:buFont typeface="Arial" panose="020B0604020202020204" pitchFamily="34" charset="0"/>
              <a:buChar char="•"/>
              <a:defRPr sz="2400"/>
            </a:lvl2pPr>
            <a:lvl3pPr marL="1143000" indent="-228600">
              <a:lnSpc>
                <a:spcPct val="110000"/>
              </a:lnSpc>
              <a:spcBef>
                <a:spcPts val="500"/>
              </a:spcBef>
              <a:buFont typeface="Arial" panose="020B0604020202020204" pitchFamily="34" charset="0"/>
              <a:buChar char="•"/>
              <a:defRPr sz="2000"/>
            </a:lvl3pPr>
            <a:lvl4pPr marL="1600200" indent="-228600">
              <a:lnSpc>
                <a:spcPct val="110000"/>
              </a:lnSpc>
              <a:spcBef>
                <a:spcPts val="500"/>
              </a:spcBef>
              <a:buFont typeface="Arial" panose="020B0604020202020204" pitchFamily="34" charset="0"/>
              <a:buChar char="•"/>
            </a:lvl4pPr>
            <a:lvl5pPr marL="2057400" indent="-228600">
              <a:lnSpc>
                <a:spcPct val="11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E69A3C24-80D9-4228-9184-03F94D03F1CF}"/>
              </a:ext>
            </a:extLst>
          </p:cNvPr>
          <p:cNvSpPr txBox="1"/>
          <p:nvPr/>
        </p:nvSpPr>
        <p:spPr>
          <a:xfrm>
            <a:off x="4800600" y="3733801"/>
            <a:ext cx="2568205" cy="1280160"/>
          </a:xfrm>
          <a:prstGeom prst="rect">
            <a:avLst/>
          </a:prstGeom>
          <a:noFill/>
        </p:spPr>
        <p:txBody>
          <a:bodyPr wrap="square" rtlCol="0" anchor="b"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Arial" panose="020B0604020202020204"/>
                <a:ea typeface="+mn-ea"/>
                <a:cs typeface="+mn-cs"/>
              </a:rPr>
              <a:t>Paper copy of presentation</a:t>
            </a:r>
          </a:p>
        </p:txBody>
      </p:sp>
      <p:grpSp>
        <p:nvGrpSpPr>
          <p:cNvPr id="41" name="Group 40">
            <a:extLst>
              <a:ext uri="{FF2B5EF4-FFF2-40B4-BE49-F238E27FC236}">
                <a16:creationId xmlns:a16="http://schemas.microsoft.com/office/drawing/2014/main" id="{C110FD44-F32F-4671-90AB-DDC1C05E3088}"/>
              </a:ext>
            </a:extLst>
          </p:cNvPr>
          <p:cNvGrpSpPr/>
          <p:nvPr/>
        </p:nvGrpSpPr>
        <p:grpSpPr>
          <a:xfrm>
            <a:off x="4942251" y="1752600"/>
            <a:ext cx="2471823" cy="2471823"/>
            <a:chOff x="5362667" y="2328311"/>
            <a:chExt cx="2471823" cy="2471823"/>
          </a:xfrm>
        </p:grpSpPr>
        <p:grpSp>
          <p:nvGrpSpPr>
            <p:cNvPr id="12" name="Group 11">
              <a:extLst>
                <a:ext uri="{FF2B5EF4-FFF2-40B4-BE49-F238E27FC236}">
                  <a16:creationId xmlns:a16="http://schemas.microsoft.com/office/drawing/2014/main" id="{0A771C27-1174-4D25-8814-D0627BEDA241}"/>
                </a:ext>
              </a:extLst>
            </p:cNvPr>
            <p:cNvGrpSpPr/>
            <p:nvPr/>
          </p:nvGrpSpPr>
          <p:grpSpPr>
            <a:xfrm>
              <a:off x="5362667" y="2328311"/>
              <a:ext cx="2471823" cy="2471823"/>
              <a:chOff x="5036912" y="2146014"/>
              <a:chExt cx="2471823" cy="2471823"/>
            </a:xfrm>
          </p:grpSpPr>
          <p:pic>
            <p:nvPicPr>
              <p:cNvPr id="18" name="Graphic 17" descr="Paper">
                <a:extLst>
                  <a:ext uri="{FF2B5EF4-FFF2-40B4-BE49-F238E27FC236}">
                    <a16:creationId xmlns:a16="http://schemas.microsoft.com/office/drawing/2014/main" id="{6492390C-8816-449C-A414-F3C24B41E9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36912" y="2146014"/>
                <a:ext cx="2471823" cy="2471823"/>
              </a:xfrm>
              <a:prstGeom prst="rect">
                <a:avLst/>
              </a:prstGeom>
            </p:spPr>
          </p:pic>
          <p:grpSp>
            <p:nvGrpSpPr>
              <p:cNvPr id="19" name="Group 18">
                <a:extLst>
                  <a:ext uri="{FF2B5EF4-FFF2-40B4-BE49-F238E27FC236}">
                    <a16:creationId xmlns:a16="http://schemas.microsoft.com/office/drawing/2014/main" id="{1BFC304F-3CEE-47FB-922D-0EDC4B4C19D5}"/>
                  </a:ext>
                </a:extLst>
              </p:cNvPr>
              <p:cNvGrpSpPr/>
              <p:nvPr/>
            </p:nvGrpSpPr>
            <p:grpSpPr>
              <a:xfrm>
                <a:off x="5727573" y="2594739"/>
                <a:ext cx="1069848" cy="1556021"/>
                <a:chOff x="5727573" y="2594739"/>
                <a:chExt cx="1069848" cy="1556021"/>
              </a:xfrm>
            </p:grpSpPr>
            <p:sp>
              <p:nvSpPr>
                <p:cNvPr id="20" name="Rectangle 19">
                  <a:extLst>
                    <a:ext uri="{FF2B5EF4-FFF2-40B4-BE49-F238E27FC236}">
                      <a16:creationId xmlns:a16="http://schemas.microsoft.com/office/drawing/2014/main" id="{DBD9C282-C524-405F-859C-431E2EF0333D}"/>
                    </a:ext>
                  </a:extLst>
                </p:cNvPr>
                <p:cNvSpPr/>
                <p:nvPr/>
              </p:nvSpPr>
              <p:spPr>
                <a:xfrm>
                  <a:off x="5727573" y="3418726"/>
                  <a:ext cx="1069848" cy="732034"/>
                </a:xfrm>
                <a:prstGeom prst="rect">
                  <a:avLst/>
                </a:prstGeom>
                <a:solidFill>
                  <a:schemeClr val="bg1"/>
                </a:solidFill>
                <a:ln w="38100">
                  <a:solidFill>
                    <a:srgbClr val="1F4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21" name="Group 20">
                  <a:extLst>
                    <a:ext uri="{FF2B5EF4-FFF2-40B4-BE49-F238E27FC236}">
                      <a16:creationId xmlns:a16="http://schemas.microsoft.com/office/drawing/2014/main" id="{82FB52D5-47B8-4DB2-A7E6-B28480149C6B}"/>
                    </a:ext>
                  </a:extLst>
                </p:cNvPr>
                <p:cNvGrpSpPr/>
                <p:nvPr/>
              </p:nvGrpSpPr>
              <p:grpSpPr>
                <a:xfrm>
                  <a:off x="5727573" y="2594739"/>
                  <a:ext cx="1069848" cy="731520"/>
                  <a:chOff x="5727573" y="2594739"/>
                  <a:chExt cx="1069848" cy="731520"/>
                </a:xfrm>
              </p:grpSpPr>
              <p:cxnSp>
                <p:nvCxnSpPr>
                  <p:cNvPr id="22" name="Straight Connector 21">
                    <a:extLst>
                      <a:ext uri="{FF2B5EF4-FFF2-40B4-BE49-F238E27FC236}">
                        <a16:creationId xmlns:a16="http://schemas.microsoft.com/office/drawing/2014/main" id="{D1483345-2270-4996-A969-6A94B780304E}"/>
                      </a:ext>
                    </a:extLst>
                  </p:cNvPr>
                  <p:cNvCxnSpPr/>
                  <p:nvPr/>
                </p:nvCxnSpPr>
                <p:spPr>
                  <a:xfrm flipH="1">
                    <a:off x="5728667" y="2594739"/>
                    <a:ext cx="640080" cy="0"/>
                  </a:xfrm>
                  <a:prstGeom prst="line">
                    <a:avLst/>
                  </a:prstGeom>
                  <a:solidFill>
                    <a:schemeClr val="bg1"/>
                  </a:solidFill>
                  <a:ln w="38100">
                    <a:solidFill>
                      <a:srgbClr val="1F4284"/>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AE0F3640-9FDD-4231-A5C9-390FEE566652}"/>
                      </a:ext>
                    </a:extLst>
                  </p:cNvPr>
                  <p:cNvCxnSpPr>
                    <a:cxnSpLocks/>
                  </p:cNvCxnSpPr>
                  <p:nvPr/>
                </p:nvCxnSpPr>
                <p:spPr>
                  <a:xfrm>
                    <a:off x="6794504" y="2936713"/>
                    <a:ext cx="0" cy="365760"/>
                  </a:xfrm>
                  <a:prstGeom prst="line">
                    <a:avLst/>
                  </a:prstGeom>
                  <a:solidFill>
                    <a:schemeClr val="bg1"/>
                  </a:solidFill>
                  <a:ln w="38100">
                    <a:solidFill>
                      <a:srgbClr val="1F4284"/>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901BD6CA-A24B-4956-9DE1-5221935BA232}"/>
                      </a:ext>
                    </a:extLst>
                  </p:cNvPr>
                  <p:cNvCxnSpPr/>
                  <p:nvPr/>
                </p:nvCxnSpPr>
                <p:spPr>
                  <a:xfrm flipH="1">
                    <a:off x="5727573" y="3317309"/>
                    <a:ext cx="1069848" cy="0"/>
                  </a:xfrm>
                  <a:prstGeom prst="line">
                    <a:avLst/>
                  </a:prstGeom>
                  <a:solidFill>
                    <a:schemeClr val="bg1"/>
                  </a:solidFill>
                  <a:ln w="38100">
                    <a:solidFill>
                      <a:srgbClr val="1F4284"/>
                    </a:solid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CDB01F79-4190-409E-A9B2-E93765E8D843}"/>
                      </a:ext>
                    </a:extLst>
                  </p:cNvPr>
                  <p:cNvCxnSpPr>
                    <a:cxnSpLocks/>
                  </p:cNvCxnSpPr>
                  <p:nvPr/>
                </p:nvCxnSpPr>
                <p:spPr>
                  <a:xfrm>
                    <a:off x="5728667" y="2594739"/>
                    <a:ext cx="0" cy="731520"/>
                  </a:xfrm>
                  <a:prstGeom prst="line">
                    <a:avLst/>
                  </a:prstGeom>
                  <a:solidFill>
                    <a:schemeClr val="bg1"/>
                  </a:solidFill>
                  <a:ln w="38100">
                    <a:solidFill>
                      <a:srgbClr val="1F4284"/>
                    </a:solidFill>
                  </a:ln>
                </p:spPr>
                <p:style>
                  <a:lnRef idx="2">
                    <a:schemeClr val="accent1">
                      <a:shade val="50000"/>
                    </a:schemeClr>
                  </a:lnRef>
                  <a:fillRef idx="1">
                    <a:schemeClr val="accent1"/>
                  </a:fillRef>
                  <a:effectRef idx="0">
                    <a:schemeClr val="accent1"/>
                  </a:effectRef>
                  <a:fontRef idx="minor">
                    <a:schemeClr val="lt1"/>
                  </a:fontRef>
                </p:style>
              </p:cxnSp>
            </p:grpSp>
          </p:grpSp>
        </p:grpSp>
        <p:pic>
          <p:nvPicPr>
            <p:cNvPr id="13" name="Graphic 12" descr="Badge 1">
              <a:extLst>
                <a:ext uri="{FF2B5EF4-FFF2-40B4-BE49-F238E27FC236}">
                  <a16:creationId xmlns:a16="http://schemas.microsoft.com/office/drawing/2014/main" id="{D310947B-6EAC-4216-97EF-8CF6DA6E26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18808" y="2894902"/>
              <a:ext cx="548640" cy="548640"/>
            </a:xfrm>
            <a:prstGeom prst="rect">
              <a:avLst/>
            </a:prstGeom>
          </p:spPr>
        </p:pic>
        <p:pic>
          <p:nvPicPr>
            <p:cNvPr id="14" name="Graphic 13" descr="Badge">
              <a:extLst>
                <a:ext uri="{FF2B5EF4-FFF2-40B4-BE49-F238E27FC236}">
                  <a16:creationId xmlns:a16="http://schemas.microsoft.com/office/drawing/2014/main" id="{319A8E92-3250-4C4F-943E-BF293A54FE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46876" y="3718560"/>
              <a:ext cx="548640" cy="548640"/>
            </a:xfrm>
            <a:prstGeom prst="rect">
              <a:avLst/>
            </a:prstGeom>
          </p:spPr>
        </p:pic>
      </p:grpSp>
      <p:pic>
        <p:nvPicPr>
          <p:cNvPr id="6" name="Graphic 5" descr="Telephone">
            <a:extLst>
              <a:ext uri="{FF2B5EF4-FFF2-40B4-BE49-F238E27FC236}">
                <a16:creationId xmlns:a16="http://schemas.microsoft.com/office/drawing/2014/main" id="{9C02A501-1FB9-4B5A-89CA-DF6C0F3060C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303" y="3143244"/>
            <a:ext cx="2472288" cy="2472288"/>
          </a:xfrm>
          <a:prstGeom prst="rect">
            <a:avLst/>
          </a:prstGeom>
        </p:spPr>
      </p:pic>
      <p:sp>
        <p:nvSpPr>
          <p:cNvPr id="42" name="Speech Bubble: Rectangle 41">
            <a:extLst>
              <a:ext uri="{FF2B5EF4-FFF2-40B4-BE49-F238E27FC236}">
                <a16:creationId xmlns:a16="http://schemas.microsoft.com/office/drawing/2014/main" id="{703502AC-DF37-42E7-8C46-BAA44D258010}"/>
              </a:ext>
            </a:extLst>
          </p:cNvPr>
          <p:cNvSpPr/>
          <p:nvPr/>
        </p:nvSpPr>
        <p:spPr>
          <a:xfrm>
            <a:off x="8553911" y="2284898"/>
            <a:ext cx="1428289" cy="1109164"/>
          </a:xfrm>
          <a:prstGeom prst="wedgeRectCallout">
            <a:avLst>
              <a:gd name="adj1" fmla="val 58954"/>
              <a:gd name="adj2" fmla="val 71728"/>
            </a:avLst>
          </a:prstGeom>
          <a:solidFill>
            <a:schemeClr val="bg1"/>
          </a:solidFill>
          <a:ln>
            <a:solidFill>
              <a:srgbClr val="1538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2E49D744-2DB0-461F-A304-200A2F053351}"/>
              </a:ext>
            </a:extLst>
          </p:cNvPr>
          <p:cNvSpPr txBox="1"/>
          <p:nvPr/>
        </p:nvSpPr>
        <p:spPr>
          <a:xfrm>
            <a:off x="8582944" y="2327742"/>
            <a:ext cx="1371600" cy="849049"/>
          </a:xfrm>
          <a:prstGeom prst="rect">
            <a:avLst/>
          </a:prstGeom>
          <a:noFill/>
        </p:spPr>
        <p:txBody>
          <a:bodyPr wrap="square" rtlCol="0">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Arial" panose="020B0604020202020204"/>
                <a:ea typeface="+mn-ea"/>
                <a:cs typeface="+mn-cs"/>
              </a:rPr>
              <a:t>“Now showing slide 4.”</a:t>
            </a:r>
          </a:p>
        </p:txBody>
      </p:sp>
      <p:sp>
        <p:nvSpPr>
          <p:cNvPr id="29" name="Text Placeholder 10">
            <a:extLst>
              <a:ext uri="{FF2B5EF4-FFF2-40B4-BE49-F238E27FC236}">
                <a16:creationId xmlns:a16="http://schemas.microsoft.com/office/drawing/2014/main" id="{40F3D5A6-14EB-4BBB-AC69-644223E29D2D}"/>
              </a:ext>
            </a:extLst>
          </p:cNvPr>
          <p:cNvSpPr txBox="1">
            <a:spLocks/>
          </p:cNvSpPr>
          <p:nvPr/>
        </p:nvSpPr>
        <p:spPr>
          <a:xfrm>
            <a:off x="4241376" y="5334000"/>
            <a:ext cx="7665719" cy="666146"/>
          </a:xfrm>
          <a:prstGeom prst="rect">
            <a:avLst/>
          </a:prstGeom>
          <a:solidFill>
            <a:srgbClr val="1F4284"/>
          </a:solidFill>
          <a:ln>
            <a:solidFill>
              <a:schemeClr val="bg1">
                <a:lumMod val="65000"/>
              </a:schemeClr>
            </a:solidFill>
          </a:ln>
        </p:spPr>
        <p:txBody>
          <a:bodyPr lIns="274320" tIns="0" rIns="274320" bIns="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indent="0">
              <a:lnSpc>
                <a:spcPct val="115000"/>
              </a:lnSpc>
              <a:spcBef>
                <a:spcPts val="0"/>
              </a:spcBef>
              <a:spcAft>
                <a:spcPts val="1000"/>
              </a:spcAft>
              <a:buNone/>
            </a:pPr>
            <a:r>
              <a:rPr lang="en-US" sz="1400" u="sng" dirty="0">
                <a:solidFill>
                  <a:srgbClr val="0000FF"/>
                </a:solidFill>
                <a:effectLst/>
                <a:latin typeface="Calibri" panose="020F0502020204030204" pitchFamily="34" charset="0"/>
                <a:ea typeface="Calibri" panose="020F0502020204030204" pitchFamily="34" charset="0"/>
                <a:hlinkClick r:id="rId13"/>
              </a:rPr>
              <a:t>FDOT Treasure Coast Construction - State Road 60 Roadway Improvements (d4fdot.com)</a:t>
            </a:r>
            <a:endParaRPr lang="en-US" sz="1400" dirty="0">
              <a:effectLst/>
              <a:latin typeface="Times New Roman" panose="02020603050405020304" pitchFamily="18" charset="0"/>
              <a:ea typeface="Calibri" panose="020F0502020204030204" pitchFamily="34" charset="0"/>
            </a:endParaRPr>
          </a:p>
        </p:txBody>
      </p:sp>
      <p:sp>
        <p:nvSpPr>
          <p:cNvPr id="2" name="Slide Number Placeholder 3">
            <a:extLst>
              <a:ext uri="{FF2B5EF4-FFF2-40B4-BE49-F238E27FC236}">
                <a16:creationId xmlns:a16="http://schemas.microsoft.com/office/drawing/2014/main" id="{AFAF6839-F7DA-1284-D5AF-0C545E30E64A}"/>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7</a:t>
            </a:fld>
            <a:endParaRPr lang="en-US" sz="1200">
              <a:solidFill>
                <a:prstClr val="white"/>
              </a:solidFill>
            </a:endParaRPr>
          </a:p>
        </p:txBody>
      </p:sp>
    </p:spTree>
    <p:extLst>
      <p:ext uri="{BB962C8B-B14F-4D97-AF65-F5344CB8AC3E}">
        <p14:creationId xmlns:p14="http://schemas.microsoft.com/office/powerpoint/2010/main" val="2845122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83B9F65F-CE85-4B4A-8947-E9E59189992A}"/>
              </a:ext>
            </a:extLst>
          </p:cNvPr>
          <p:cNvSpPr txBox="1">
            <a:spLocks/>
          </p:cNvSpPr>
          <p:nvPr/>
        </p:nvSpPr>
        <p:spPr>
          <a:xfrm>
            <a:off x="4572000" y="1371600"/>
            <a:ext cx="3276600" cy="4351338"/>
          </a:xfrm>
          <a:prstGeom prst="rect">
            <a:avLst/>
          </a:prstGeom>
          <a:noFill/>
          <a:ln>
            <a:solidFill>
              <a:schemeClr val="bg1">
                <a:lumMod val="65000"/>
              </a:schemeClr>
            </a:solidFill>
          </a:ln>
        </p:spPr>
        <p:txBody>
          <a:bodyPr lIns="91440" tIns="2286000" rIns="91440" bIns="54864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buClrTx/>
              <a:buSzTx/>
              <a:buFont typeface="Arial" panose="020B0604020202020204" pitchFamily="34" charset="0"/>
              <a:buNone/>
              <a:tabLst/>
              <a:defRPr/>
            </a:pPr>
            <a:r>
              <a:rPr lang="en-US" b="1">
                <a:solidFill>
                  <a:srgbClr val="153879"/>
                </a:solidFill>
                <a:latin typeface="Arial" panose="020B0604020202020204" pitchFamily="34" charset="0"/>
                <a:cs typeface="Arial" panose="020B0604020202020204" pitchFamily="34" charset="0"/>
              </a:rPr>
              <a:t>Send an email </a:t>
            </a:r>
            <a:r>
              <a:rPr lang="en-US">
                <a:solidFill>
                  <a:srgbClr val="153879"/>
                </a:solidFill>
                <a:latin typeface="Arial" panose="020B0604020202020204" pitchFamily="34" charset="0"/>
                <a:cs typeface="Arial" panose="020B0604020202020204" pitchFamily="34" charset="0"/>
              </a:rPr>
              <a:t>to manny@graph-code.com</a:t>
            </a:r>
            <a:endParaRPr kumimoji="0" lang="en-US" sz="2800" b="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endParaRPr>
          </a:p>
        </p:txBody>
      </p:sp>
      <p:sp>
        <p:nvSpPr>
          <p:cNvPr id="10" name="Title 2">
            <a:extLst>
              <a:ext uri="{FF2B5EF4-FFF2-40B4-BE49-F238E27FC236}">
                <a16:creationId xmlns:a16="http://schemas.microsoft.com/office/drawing/2014/main" id="{0C919993-0BDE-486D-B3AF-F4D7E1AF29C4}"/>
              </a:ext>
            </a:extLst>
          </p:cNvPr>
          <p:cNvSpPr txBox="1">
            <a:spLocks/>
          </p:cNvSpPr>
          <p:nvPr/>
        </p:nvSpPr>
        <p:spPr>
          <a:xfrm>
            <a:off x="723900" y="121920"/>
            <a:ext cx="107442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800">
                <a:solidFill>
                  <a:srgbClr val="1F4284"/>
                </a:solidFill>
              </a:rPr>
              <a:t>To report a technical issue…</a:t>
            </a:r>
          </a:p>
        </p:txBody>
      </p:sp>
      <p:sp>
        <p:nvSpPr>
          <p:cNvPr id="11" name="Text Placeholder 10">
            <a:extLst>
              <a:ext uri="{FF2B5EF4-FFF2-40B4-BE49-F238E27FC236}">
                <a16:creationId xmlns:a16="http://schemas.microsoft.com/office/drawing/2014/main" id="{9E43BAA3-0562-4DE7-94BE-AF89354F047B}"/>
              </a:ext>
            </a:extLst>
          </p:cNvPr>
          <p:cNvSpPr txBox="1">
            <a:spLocks/>
          </p:cNvSpPr>
          <p:nvPr/>
        </p:nvSpPr>
        <p:spPr>
          <a:xfrm>
            <a:off x="1143000" y="1371600"/>
            <a:ext cx="3276600" cy="4351338"/>
          </a:xfrm>
          <a:prstGeom prst="rect">
            <a:avLst/>
          </a:prstGeom>
          <a:noFill/>
          <a:ln>
            <a:solidFill>
              <a:schemeClr val="bg1">
                <a:lumMod val="65000"/>
              </a:schemeClr>
            </a:solidFill>
          </a:ln>
        </p:spPr>
        <p:txBody>
          <a:bodyPr lIns="91440" tIns="2286000" rIns="91440" bIns="54864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gn="ctr">
              <a:lnSpc>
                <a:spcPct val="100000"/>
              </a:lnSpc>
              <a:spcBef>
                <a:spcPts val="0"/>
              </a:spcBef>
              <a:buNone/>
              <a:defRPr/>
            </a:pPr>
            <a:r>
              <a:rPr kumimoji="0" lang="en-US" sz="2800" b="0" i="0" u="none" strike="noStrike" kern="1200" cap="none" spc="0" normalizeH="0" baseline="0" noProof="0">
                <a:ln>
                  <a:noFill/>
                </a:ln>
                <a:solidFill>
                  <a:srgbClr val="153879"/>
                </a:solidFill>
                <a:effectLst/>
                <a:uLnTx/>
                <a:uFillTx/>
                <a:latin typeface="Arial"/>
                <a:cs typeface="Arial"/>
              </a:rPr>
              <a:t>Type </a:t>
            </a:r>
            <a:r>
              <a:rPr lang="en-US">
                <a:solidFill>
                  <a:srgbClr val="153879"/>
                </a:solidFill>
                <a:latin typeface="Arial"/>
                <a:cs typeface="Arial"/>
              </a:rPr>
              <a:t>in</a:t>
            </a:r>
            <a:endParaRPr lang="en-US">
              <a:solidFill>
                <a:srgbClr val="153879"/>
              </a:solidFill>
              <a:latin typeface="Arial" panose="020B0604020202020204" pitchFamily="34" charset="0"/>
              <a:cs typeface="Arial" panose="020B0604020202020204" pitchFamily="34" charset="0"/>
            </a:endParaRPr>
          </a:p>
          <a:p>
            <a:pPr marL="0" indent="0" algn="ctr">
              <a:lnSpc>
                <a:spcPct val="100000"/>
              </a:lnSpc>
              <a:spcBef>
                <a:spcPts val="0"/>
              </a:spcBef>
              <a:buNone/>
              <a:defRPr/>
            </a:pPr>
            <a:r>
              <a:rPr lang="en-US" b="1">
                <a:solidFill>
                  <a:srgbClr val="153879"/>
                </a:solidFill>
                <a:latin typeface="Arial"/>
                <a:cs typeface="Arial"/>
              </a:rPr>
              <a:t>Question</a:t>
            </a:r>
            <a:r>
              <a:rPr kumimoji="0" lang="en-US" sz="2800" b="1" i="0" u="none" strike="noStrike" kern="1200" cap="none" spc="0" normalizeH="0" baseline="0" noProof="0">
                <a:ln>
                  <a:noFill/>
                </a:ln>
                <a:solidFill>
                  <a:srgbClr val="153879"/>
                </a:solidFill>
                <a:effectLst/>
                <a:uLnTx/>
                <a:uFillTx/>
                <a:latin typeface="Arial"/>
                <a:cs typeface="Arial"/>
              </a:rPr>
              <a:t> box </a:t>
            </a:r>
            <a:r>
              <a:rPr kumimoji="0" lang="en-US" sz="2800" i="0" u="none" strike="noStrike" kern="1200" cap="none" spc="0" normalizeH="0" baseline="0" noProof="0">
                <a:ln>
                  <a:noFill/>
                </a:ln>
                <a:solidFill>
                  <a:srgbClr val="153879"/>
                </a:solidFill>
                <a:effectLst/>
                <a:uLnTx/>
                <a:uFillTx/>
                <a:latin typeface="Arial"/>
                <a:cs typeface="Arial"/>
              </a:rPr>
              <a:t>on</a:t>
            </a:r>
            <a:r>
              <a:rPr kumimoji="0" lang="en-US" sz="2800" b="1" i="0" u="none" strike="noStrike" kern="1200" cap="none" spc="0" normalizeH="0" baseline="0" noProof="0">
                <a:ln>
                  <a:noFill/>
                </a:ln>
                <a:solidFill>
                  <a:srgbClr val="153879"/>
                </a:solidFill>
                <a:effectLst/>
                <a:uLnTx/>
                <a:uFillTx/>
                <a:latin typeface="Arial"/>
                <a:cs typeface="Arial"/>
              </a:rPr>
              <a:t> </a:t>
            </a:r>
            <a:r>
              <a:rPr lang="en-US">
                <a:solidFill>
                  <a:srgbClr val="153879"/>
                </a:solidFill>
                <a:latin typeface="Arial"/>
                <a:cs typeface="Arial"/>
              </a:rPr>
              <a:t>GoToWebinar Control Panel </a:t>
            </a:r>
            <a:endParaRPr lang="en-US">
              <a:solidFill>
                <a:srgbClr val="153879"/>
              </a:solidFill>
              <a:latin typeface="Arial" panose="020B0604020202020204" pitchFamily="34" charset="0"/>
              <a:cs typeface="Arial" panose="020B0604020202020204" pitchFamily="34" charset="0"/>
            </a:endParaRPr>
          </a:p>
        </p:txBody>
      </p:sp>
      <p:sp>
        <p:nvSpPr>
          <p:cNvPr id="18" name="Speech Bubble: Oval 17">
            <a:extLst>
              <a:ext uri="{FF2B5EF4-FFF2-40B4-BE49-F238E27FC236}">
                <a16:creationId xmlns:a16="http://schemas.microsoft.com/office/drawing/2014/main" id="{BB61EE2A-A75A-4EF2-938B-AF9063B46CCF}"/>
              </a:ext>
            </a:extLst>
          </p:cNvPr>
          <p:cNvSpPr/>
          <p:nvPr/>
        </p:nvSpPr>
        <p:spPr>
          <a:xfrm flipH="1">
            <a:off x="2057400" y="1824995"/>
            <a:ext cx="1552889" cy="1352415"/>
          </a:xfrm>
          <a:prstGeom prst="wedgeEllipseCallout">
            <a:avLst>
              <a:gd name="adj1" fmla="val -41523"/>
              <a:gd name="adj2" fmla="val 49596"/>
            </a:avLst>
          </a:prstGeom>
          <a:solidFill>
            <a:schemeClr val="bg1"/>
          </a:solidFill>
          <a:ln w="76200">
            <a:solidFill>
              <a:srgbClr val="1F4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a:t>
            </a:r>
          </a:p>
        </p:txBody>
      </p:sp>
      <p:pic>
        <p:nvPicPr>
          <p:cNvPr id="20" name="Graphic 19" descr="Email">
            <a:extLst>
              <a:ext uri="{FF2B5EF4-FFF2-40B4-BE49-F238E27FC236}">
                <a16:creationId xmlns:a16="http://schemas.microsoft.com/office/drawing/2014/main" id="{88B98E39-E77E-409A-AA7E-662901BE68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1663002"/>
            <a:ext cx="1676400" cy="1676400"/>
          </a:xfrm>
          <a:prstGeom prst="rect">
            <a:avLst/>
          </a:prstGeom>
        </p:spPr>
      </p:pic>
      <p:sp>
        <p:nvSpPr>
          <p:cNvPr id="2" name="Text Placeholder 10">
            <a:extLst>
              <a:ext uri="{FF2B5EF4-FFF2-40B4-BE49-F238E27FC236}">
                <a16:creationId xmlns:a16="http://schemas.microsoft.com/office/drawing/2014/main" id="{C5C54FE5-ECAE-47AD-B0FE-F52685EA5B11}"/>
              </a:ext>
            </a:extLst>
          </p:cNvPr>
          <p:cNvSpPr txBox="1">
            <a:spLocks/>
          </p:cNvSpPr>
          <p:nvPr/>
        </p:nvSpPr>
        <p:spPr>
          <a:xfrm>
            <a:off x="8001000" y="1371600"/>
            <a:ext cx="3276600" cy="4351338"/>
          </a:xfrm>
          <a:prstGeom prst="rect">
            <a:avLst/>
          </a:prstGeom>
          <a:noFill/>
          <a:ln>
            <a:solidFill>
              <a:schemeClr val="bg1">
                <a:lumMod val="65000"/>
              </a:schemeClr>
            </a:solidFill>
          </a:ln>
        </p:spPr>
        <p:txBody>
          <a:bodyPr lIns="91440" tIns="2286000" rIns="91440" bIns="54864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0"/>
              </a:spcBef>
              <a:buClrTx/>
              <a:buSzTx/>
              <a:buFont typeface="Arial" panose="020B0604020202020204" pitchFamily="34" charset="0"/>
              <a:buNone/>
              <a:tabLst/>
              <a:defRPr/>
            </a:pPr>
            <a:r>
              <a:rPr lang="en-US" b="1">
                <a:solidFill>
                  <a:srgbClr val="153879"/>
                </a:solidFill>
                <a:latin typeface="Arial" panose="020B0604020202020204" pitchFamily="34" charset="0"/>
                <a:cs typeface="Arial" panose="020B0604020202020204" pitchFamily="34" charset="0"/>
              </a:rPr>
              <a:t>Call</a:t>
            </a:r>
          </a:p>
          <a:p>
            <a:pPr marL="0" marR="0" lvl="0" indent="0" algn="ctr" defTabSz="914400" rtl="0" eaLnBrk="1" fontAlgn="auto" latinLnBrk="0" hangingPunct="1">
              <a:lnSpc>
                <a:spcPct val="100000"/>
              </a:lnSpc>
              <a:spcBef>
                <a:spcPts val="0"/>
              </a:spcBef>
              <a:buClrTx/>
              <a:buSzTx/>
              <a:buFont typeface="Arial" panose="020B0604020202020204" pitchFamily="34" charset="0"/>
              <a:buNone/>
              <a:tabLst/>
              <a:defRPr/>
            </a:pPr>
            <a:r>
              <a:rPr lang="en-US">
                <a:solidFill>
                  <a:srgbClr val="153879"/>
                </a:solidFill>
                <a:latin typeface="Arial" panose="020B0604020202020204" pitchFamily="34" charset="0"/>
                <a:cs typeface="Arial" panose="020B0604020202020204" pitchFamily="34" charset="0"/>
              </a:rPr>
              <a:t>(</a:t>
            </a:r>
            <a:r>
              <a:rPr kumimoji="0" lang="en-US" sz="2800" i="0" u="none" strike="noStrike" kern="1200" cap="none" spc="0" normalizeH="0" baseline="0" noProof="0">
                <a:ln>
                  <a:noFill/>
                </a:ln>
                <a:solidFill>
                  <a:srgbClr val="153879"/>
                </a:solidFill>
                <a:effectLst/>
                <a:uLnTx/>
                <a:uFillTx/>
                <a:latin typeface="Arial" panose="020B0604020202020204" pitchFamily="34" charset="0"/>
                <a:ea typeface="+mn-ea"/>
                <a:cs typeface="Arial" panose="020B0604020202020204" pitchFamily="34" charset="0"/>
              </a:rPr>
              <a:t>786) 352-4351</a:t>
            </a:r>
          </a:p>
        </p:txBody>
      </p:sp>
      <p:pic>
        <p:nvPicPr>
          <p:cNvPr id="3" name="Graphic 2" descr="Telephone">
            <a:extLst>
              <a:ext uri="{FF2B5EF4-FFF2-40B4-BE49-F238E27FC236}">
                <a16:creationId xmlns:a16="http://schemas.microsoft.com/office/drawing/2014/main" id="{45F3BCAB-6ECF-4C33-9102-E0672CF44C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686800" y="1663002"/>
            <a:ext cx="1926336" cy="1926336"/>
          </a:xfrm>
          <a:prstGeom prst="rect">
            <a:avLst/>
          </a:prstGeom>
        </p:spPr>
      </p:pic>
      <p:sp>
        <p:nvSpPr>
          <p:cNvPr id="4" name="Slide Number Placeholder 3">
            <a:extLst>
              <a:ext uri="{FF2B5EF4-FFF2-40B4-BE49-F238E27FC236}">
                <a16:creationId xmlns:a16="http://schemas.microsoft.com/office/drawing/2014/main" id="{001AA865-C968-4D4D-89FD-85F9E0AF15CB}"/>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8</a:t>
            </a:fld>
            <a:endParaRPr lang="en-US" sz="1200">
              <a:solidFill>
                <a:prstClr val="white"/>
              </a:solidFill>
            </a:endParaRPr>
          </a:p>
        </p:txBody>
      </p:sp>
    </p:spTree>
    <p:extLst>
      <p:ext uri="{BB962C8B-B14F-4D97-AF65-F5344CB8AC3E}">
        <p14:creationId xmlns:p14="http://schemas.microsoft.com/office/powerpoint/2010/main" val="154694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841076A3-0B69-4921-B524-4164112D3564}"/>
              </a:ext>
            </a:extLst>
          </p:cNvPr>
          <p:cNvSpPr txBox="1">
            <a:spLocks/>
          </p:cNvSpPr>
          <p:nvPr/>
        </p:nvSpPr>
        <p:spPr>
          <a:xfrm>
            <a:off x="7674033" y="3631446"/>
            <a:ext cx="4057128" cy="2235954"/>
          </a:xfrm>
          <a:prstGeom prst="rect">
            <a:avLst/>
          </a:prstGeom>
          <a:noFill/>
          <a:ln>
            <a:solidFill>
              <a:schemeClr val="bg1">
                <a:lumMod val="65000"/>
              </a:schemeClr>
            </a:solidFill>
          </a:ln>
        </p:spPr>
        <p:txBody>
          <a:bodyPr lIns="182880" tIns="91440" rIns="91440" bIns="27432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rPr>
              <a:t>Haiyan Ou, P.E.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153879"/>
                </a:solidFill>
                <a:latin typeface="Arial" panose="020B0604020202020204" pitchFamily="34" charset="0"/>
                <a:cs typeface="Arial" panose="020B0604020202020204" pitchFamily="34" charset="0"/>
              </a:rPr>
              <a:t>Florida Department of Transportation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153879"/>
                </a:solidFill>
                <a:latin typeface="Arial" panose="020B0604020202020204" pitchFamily="34" charset="0"/>
                <a:cs typeface="Arial" panose="020B0604020202020204" pitchFamily="34" charset="0"/>
              </a:rPr>
              <a:t>3400 West Commercial Boulevard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153879"/>
                </a:solidFill>
                <a:latin typeface="Arial" panose="020B0604020202020204" pitchFamily="34" charset="0"/>
                <a:cs typeface="Arial" panose="020B0604020202020204" pitchFamily="34" charset="0"/>
              </a:rPr>
              <a:t>Fort Lauderdale, FL 33309</a:t>
            </a:r>
          </a:p>
          <a:p>
            <a:pPr marL="0" indent="0">
              <a:lnSpc>
                <a:spcPct val="100000"/>
              </a:lnSpc>
              <a:spcBef>
                <a:spcPts val="0"/>
              </a:spcBef>
              <a:buNone/>
              <a:defRPr/>
            </a:pPr>
            <a:r>
              <a:rPr lang="en-US" sz="1800" dirty="0">
                <a:solidFill>
                  <a:srgbClr val="153879"/>
                </a:solidFill>
                <a:latin typeface="Arial" panose="020B0604020202020204" pitchFamily="34" charset="0"/>
                <a:cs typeface="Arial" panose="020B0604020202020204" pitchFamily="34" charset="0"/>
              </a:rPr>
              <a:t>(954) 777-4641</a:t>
            </a:r>
          </a:p>
          <a:p>
            <a:pPr marL="0" indent="0">
              <a:lnSpc>
                <a:spcPct val="100000"/>
              </a:lnSpc>
              <a:spcBef>
                <a:spcPts val="0"/>
              </a:spcBef>
              <a:buNone/>
              <a:defRPr/>
            </a:pPr>
            <a:r>
              <a:rPr lang="en-US" sz="1800" dirty="0">
                <a:solidFill>
                  <a:srgbClr val="153879"/>
                </a:solidFill>
                <a:latin typeface="Arial" panose="020B0604020202020204" pitchFamily="34" charset="0"/>
                <a:cs typeface="Arial" panose="020B0604020202020204" pitchFamily="34" charset="0"/>
                <a:hlinkClick r:id="rId3"/>
              </a:rPr>
              <a:t>Haiyan.Ou@dot.state.fl.us</a:t>
            </a:r>
            <a:r>
              <a:rPr lang="en-US" sz="1800" dirty="0">
                <a:solidFill>
                  <a:srgbClr val="153879"/>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endParaRPr>
          </a:p>
        </p:txBody>
      </p:sp>
      <p:sp>
        <p:nvSpPr>
          <p:cNvPr id="15" name="Title 2">
            <a:extLst>
              <a:ext uri="{FF2B5EF4-FFF2-40B4-BE49-F238E27FC236}">
                <a16:creationId xmlns:a16="http://schemas.microsoft.com/office/drawing/2014/main" id="{4C09D8C6-12CC-4A9E-8458-0634D803AE44}"/>
              </a:ext>
            </a:extLst>
          </p:cNvPr>
          <p:cNvSpPr txBox="1">
            <a:spLocks/>
          </p:cNvSpPr>
          <p:nvPr/>
        </p:nvSpPr>
        <p:spPr>
          <a:xfrm>
            <a:off x="723900" y="88146"/>
            <a:ext cx="10744200" cy="533400"/>
          </a:xfrm>
          <a:prstGeom prst="rect">
            <a:avLst/>
          </a:prstGeom>
        </p:spPr>
        <p:txBody>
          <a:bodyPr/>
          <a:lstStyle>
            <a:lvl1pPr algn="l" defTabSz="257175" rtl="0" eaLnBrk="1" latinLnBrk="0" hangingPunct="1">
              <a:spcBef>
                <a:spcPct val="0"/>
              </a:spcBef>
              <a:buNone/>
              <a:defRPr sz="2400" b="1" kern="1200" cap="none">
                <a:solidFill>
                  <a:schemeClr val="tx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257175" rtl="0" eaLnBrk="1" fontAlgn="auto" latinLnBrk="0" hangingPunct="1">
              <a:lnSpc>
                <a:spcPct val="100000"/>
              </a:lnSpc>
              <a:spcBef>
                <a:spcPct val="0"/>
              </a:spcBef>
              <a:spcAft>
                <a:spcPts val="0"/>
              </a:spcAft>
              <a:buClrTx/>
              <a:buSzTx/>
              <a:buFontTx/>
              <a:buNone/>
              <a:tabLst/>
              <a:defRPr/>
            </a:pPr>
            <a:r>
              <a:rPr kumimoji="0" lang="en-US" sz="3800" b="1" u="sng" strike="noStrike" kern="1200" cap="none" spc="0" normalizeH="0" baseline="0" noProof="0">
                <a:ln>
                  <a:noFill/>
                </a:ln>
                <a:solidFill>
                  <a:srgbClr val="1F4284"/>
                </a:solidFill>
                <a:effectLst/>
                <a:uLnTx/>
                <a:uFillTx/>
                <a:latin typeface="Arial" panose="020B0604020202020204" pitchFamily="34" charset="0"/>
                <a:ea typeface="+mj-ea"/>
                <a:cs typeface="Arial" panose="020B0604020202020204" pitchFamily="34" charset="0"/>
              </a:rPr>
              <a:t>Written</a:t>
            </a:r>
            <a:r>
              <a:rPr kumimoji="0" lang="en-US" sz="3800" b="1" i="0" u="none" strike="noStrike" kern="1200" cap="none" spc="0" normalizeH="0" baseline="0" noProof="0">
                <a:ln>
                  <a:noFill/>
                </a:ln>
                <a:solidFill>
                  <a:srgbClr val="1F4284"/>
                </a:solidFill>
                <a:effectLst/>
                <a:uLnTx/>
                <a:uFillTx/>
                <a:latin typeface="Arial" panose="020B0604020202020204" pitchFamily="34" charset="0"/>
                <a:ea typeface="+mj-ea"/>
                <a:cs typeface="Arial" panose="020B0604020202020204" pitchFamily="34" charset="0"/>
              </a:rPr>
              <a:t> Comments and Questions</a:t>
            </a:r>
          </a:p>
        </p:txBody>
      </p:sp>
      <p:sp>
        <p:nvSpPr>
          <p:cNvPr id="5" name="Text Placeholder 10">
            <a:extLst>
              <a:ext uri="{FF2B5EF4-FFF2-40B4-BE49-F238E27FC236}">
                <a16:creationId xmlns:a16="http://schemas.microsoft.com/office/drawing/2014/main" id="{B1E35022-CD30-44F7-B017-C0ECC8F93DBE}"/>
              </a:ext>
            </a:extLst>
          </p:cNvPr>
          <p:cNvSpPr txBox="1">
            <a:spLocks/>
          </p:cNvSpPr>
          <p:nvPr/>
        </p:nvSpPr>
        <p:spPr>
          <a:xfrm>
            <a:off x="156556" y="1270000"/>
            <a:ext cx="6061881" cy="5303520"/>
          </a:xfrm>
          <a:prstGeom prst="rect">
            <a:avLst/>
          </a:prstGeom>
          <a:noFill/>
          <a:ln>
            <a:noFill/>
          </a:ln>
        </p:spPr>
        <p:txBody>
          <a:bodyPr lIns="182880" tIns="91440" rIns="91440" bIns="274320" anchor="t"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2500"/>
              </a:spcAft>
              <a:buClrTx/>
              <a:buSzTx/>
              <a:buFont typeface="Arial" panose="020B0604020202020204" pitchFamily="34" charset="0"/>
              <a:buNone/>
              <a:tabLst/>
              <a:defRPr/>
            </a:pPr>
            <a:r>
              <a:rPr kumimoji="0" lang="en-US" sz="300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rPr>
              <a:t>Multiple ways to submit:</a:t>
            </a:r>
          </a:p>
          <a:p>
            <a:pPr marL="514350" indent="-514350">
              <a:lnSpc>
                <a:spcPct val="90000"/>
              </a:lnSpc>
              <a:spcBef>
                <a:spcPts val="0"/>
              </a:spcBef>
              <a:spcAft>
                <a:spcPts val="1200"/>
              </a:spcAft>
              <a:buFont typeface="+mj-lt"/>
              <a:buAutoNum type="arabicPeriod"/>
              <a:defRPr/>
            </a:pPr>
            <a:r>
              <a:rPr lang="en-US" dirty="0">
                <a:solidFill>
                  <a:srgbClr val="153879"/>
                </a:solidFill>
                <a:latin typeface="Arial" panose="020B0604020202020204" pitchFamily="34" charset="0"/>
                <a:cs typeface="Arial" panose="020B0604020202020204" pitchFamily="34" charset="0"/>
              </a:rPr>
              <a:t>Online using </a:t>
            </a:r>
            <a:r>
              <a:rPr lang="en-US" dirty="0" err="1">
                <a:solidFill>
                  <a:srgbClr val="153879"/>
                </a:solidFill>
                <a:latin typeface="Arial" panose="020B0604020202020204" pitchFamily="34" charset="0"/>
                <a:cs typeface="Arial" panose="020B0604020202020204" pitchFamily="34" charset="0"/>
              </a:rPr>
              <a:t>GoToWebinar</a:t>
            </a:r>
            <a:r>
              <a:rPr lang="en-US" dirty="0">
                <a:solidFill>
                  <a:srgbClr val="153879"/>
                </a:solidFill>
                <a:latin typeface="Arial" panose="020B0604020202020204" pitchFamily="34" charset="0"/>
                <a:cs typeface="Arial" panose="020B0604020202020204" pitchFamily="34" charset="0"/>
              </a:rPr>
              <a:t> </a:t>
            </a:r>
          </a:p>
          <a:p>
            <a:pPr marL="514350" indent="0">
              <a:lnSpc>
                <a:spcPct val="90000"/>
              </a:lnSpc>
              <a:spcBef>
                <a:spcPts val="0"/>
              </a:spcBef>
              <a:spcAft>
                <a:spcPts val="1200"/>
              </a:spcAft>
              <a:buNone/>
              <a:defRPr/>
            </a:pPr>
            <a:r>
              <a:rPr lang="en-US" sz="2600" dirty="0">
                <a:latin typeface="Arial" panose="020B0604020202020204" pitchFamily="34" charset="0"/>
                <a:cs typeface="Arial" panose="020B0604020202020204" pitchFamily="34" charset="0"/>
              </a:rPr>
              <a:t>Type your comment/question in the             </a:t>
            </a:r>
            <a:r>
              <a:rPr lang="en-US" sz="2600" b="1" dirty="0">
                <a:latin typeface="Arial" panose="020B0604020202020204" pitchFamily="34" charset="0"/>
                <a:cs typeface="Arial" panose="020B0604020202020204" pitchFamily="34" charset="0"/>
              </a:rPr>
              <a:t>Question box</a:t>
            </a:r>
          </a:p>
          <a:p>
            <a:pPr marL="514350" marR="0" lvl="0" indent="-514350" algn="l" defTabSz="914400" rtl="0" eaLnBrk="1" fontAlgn="auto" latinLnBrk="0" hangingPunct="1">
              <a:lnSpc>
                <a:spcPct val="90000"/>
              </a:lnSpc>
              <a:spcBef>
                <a:spcPts val="0"/>
              </a:spcBef>
              <a:spcAft>
                <a:spcPts val="2500"/>
              </a:spcAft>
              <a:buClrTx/>
              <a:buSzTx/>
              <a:buFont typeface="+mj-lt"/>
              <a:buAutoNum type="arabicPeriod" startAt="2"/>
              <a:tabLst/>
              <a:defRPr/>
            </a:pPr>
            <a:r>
              <a:rPr kumimoji="0" lang="en-US" sz="280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rPr>
              <a:t>Online at project website</a:t>
            </a:r>
          </a:p>
          <a:p>
            <a:pPr marL="514350" marR="0" lvl="0" indent="-514350" algn="l" defTabSz="914400" rtl="0" eaLnBrk="1" fontAlgn="auto" latinLnBrk="0" hangingPunct="1">
              <a:lnSpc>
                <a:spcPct val="90000"/>
              </a:lnSpc>
              <a:spcBef>
                <a:spcPts val="0"/>
              </a:spcBef>
              <a:spcAft>
                <a:spcPts val="2500"/>
              </a:spcAft>
              <a:buClrTx/>
              <a:buSzTx/>
              <a:buFont typeface="+mj-lt"/>
              <a:buAutoNum type="arabicPeriod" startAt="2"/>
              <a:tabLst/>
              <a:defRPr/>
            </a:pPr>
            <a:r>
              <a:rPr kumimoji="0" lang="en-US" sz="280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rPr>
              <a:t>By email to Project Manager</a:t>
            </a:r>
          </a:p>
          <a:p>
            <a:pPr marL="514350" marR="0" lvl="0" indent="-514350" algn="l" defTabSz="914400" rtl="0" eaLnBrk="1" fontAlgn="auto" latinLnBrk="0" hangingPunct="1">
              <a:lnSpc>
                <a:spcPct val="90000"/>
              </a:lnSpc>
              <a:spcBef>
                <a:spcPts val="0"/>
              </a:spcBef>
              <a:spcAft>
                <a:spcPts val="2500"/>
              </a:spcAft>
              <a:buClrTx/>
              <a:buSzTx/>
              <a:buFont typeface="+mj-lt"/>
              <a:buAutoNum type="arabicPeriod" startAt="2"/>
              <a:tabLst/>
              <a:defRPr/>
            </a:pPr>
            <a:r>
              <a:rPr kumimoji="0" lang="en-US" sz="280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rPr>
              <a:t>By U.S. mail to Project Manager</a:t>
            </a:r>
          </a:p>
          <a:p>
            <a:pPr marL="228600" marR="0" lvl="0" indent="-22860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153879"/>
              </a:solidFill>
              <a:effectLst/>
              <a:uLnTx/>
              <a:uFillTx/>
              <a:latin typeface="Arial" panose="020B0604020202020204" pitchFamily="34" charset="0"/>
              <a:ea typeface="+mn-ea"/>
              <a:cs typeface="Arial" panose="020B0604020202020204" pitchFamily="34" charset="0"/>
            </a:endParaRPr>
          </a:p>
        </p:txBody>
      </p:sp>
      <p:sp>
        <p:nvSpPr>
          <p:cNvPr id="3" name="Text Placeholder 10">
            <a:extLst>
              <a:ext uri="{FF2B5EF4-FFF2-40B4-BE49-F238E27FC236}">
                <a16:creationId xmlns:a16="http://schemas.microsoft.com/office/drawing/2014/main" id="{C0DDD86D-4B05-4D37-97A2-904E36DF53A5}"/>
              </a:ext>
            </a:extLst>
          </p:cNvPr>
          <p:cNvSpPr txBox="1">
            <a:spLocks/>
          </p:cNvSpPr>
          <p:nvPr/>
        </p:nvSpPr>
        <p:spPr>
          <a:xfrm>
            <a:off x="7674761" y="2640846"/>
            <a:ext cx="4060039" cy="914401"/>
          </a:xfrm>
          <a:prstGeom prst="rect">
            <a:avLst/>
          </a:prstGeom>
          <a:solidFill>
            <a:srgbClr val="153879"/>
          </a:solidFill>
          <a:ln>
            <a:solidFill>
              <a:schemeClr val="bg1">
                <a:lumMod val="65000"/>
              </a:schemeClr>
            </a:solidFill>
          </a:ln>
        </p:spPr>
        <p:txBody>
          <a:bodyPr lIns="274320" tIns="0" rIns="274320" bIns="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Project Manager Contact Information</a:t>
            </a:r>
          </a:p>
        </p:txBody>
      </p:sp>
      <p:sp>
        <p:nvSpPr>
          <p:cNvPr id="4" name="Text Placeholder 10">
            <a:extLst>
              <a:ext uri="{FF2B5EF4-FFF2-40B4-BE49-F238E27FC236}">
                <a16:creationId xmlns:a16="http://schemas.microsoft.com/office/drawing/2014/main" id="{B3CA2572-9261-4E2B-AD8D-39B2039E3D2A}"/>
              </a:ext>
            </a:extLst>
          </p:cNvPr>
          <p:cNvSpPr txBox="1">
            <a:spLocks/>
          </p:cNvSpPr>
          <p:nvPr/>
        </p:nvSpPr>
        <p:spPr>
          <a:xfrm>
            <a:off x="7674033" y="1371600"/>
            <a:ext cx="4057128" cy="1319292"/>
          </a:xfrm>
          <a:prstGeom prst="rect">
            <a:avLst/>
          </a:prstGeom>
          <a:solidFill>
            <a:srgbClr val="D0E7F0"/>
          </a:solidFill>
          <a:ln>
            <a:noFill/>
          </a:ln>
        </p:spPr>
        <p:txBody>
          <a:bodyPr lIns="182880" tIns="91440" rIns="91440" bIns="27432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lgn="ctr">
              <a:lnSpc>
                <a:spcPct val="100000"/>
              </a:lnSpc>
              <a:spcBef>
                <a:spcPts val="0"/>
              </a:spcBef>
              <a:spcAft>
                <a:spcPts val="1500"/>
              </a:spcAft>
              <a:buNone/>
              <a:defRPr/>
            </a:pPr>
            <a:endParaRPr lang="en-US" sz="2000">
              <a:solidFill>
                <a:srgbClr val="153879"/>
              </a:solidFill>
              <a:cs typeface="Arial" panose="020B0604020202020204" pitchFamily="34" charset="0"/>
            </a:endParaRPr>
          </a:p>
        </p:txBody>
      </p:sp>
      <p:sp>
        <p:nvSpPr>
          <p:cNvPr id="6" name="Text Placeholder 10">
            <a:extLst>
              <a:ext uri="{FF2B5EF4-FFF2-40B4-BE49-F238E27FC236}">
                <a16:creationId xmlns:a16="http://schemas.microsoft.com/office/drawing/2014/main" id="{B10F6EC9-5F1D-4E03-A215-50BC10CF30EB}"/>
              </a:ext>
            </a:extLst>
          </p:cNvPr>
          <p:cNvSpPr txBox="1">
            <a:spLocks/>
          </p:cNvSpPr>
          <p:nvPr/>
        </p:nvSpPr>
        <p:spPr>
          <a:xfrm>
            <a:off x="7674761" y="838200"/>
            <a:ext cx="4060039" cy="533400"/>
          </a:xfrm>
          <a:prstGeom prst="rect">
            <a:avLst/>
          </a:prstGeom>
          <a:solidFill>
            <a:srgbClr val="153879"/>
          </a:solidFill>
          <a:ln>
            <a:solidFill>
              <a:schemeClr val="bg1">
                <a:lumMod val="65000"/>
              </a:schemeClr>
            </a:solidFill>
          </a:ln>
        </p:spPr>
        <p:txBody>
          <a:bodyPr lIns="274320" tIns="0" rIns="274320" bIns="0" anchor="ctr" anchorCtr="0"/>
          <a:lstStyle>
            <a:defPPr>
              <a:defRPr lang="en-US"/>
            </a:defPPr>
            <a:lvl1pPr marL="228600" indent="-228600" defTabSz="914400">
              <a:lnSpc>
                <a:spcPct val="110000"/>
              </a:lnSpc>
              <a:spcBef>
                <a:spcPts val="1000"/>
              </a:spcBef>
              <a:buFont typeface="Arial" panose="020B0604020202020204" pitchFamily="34" charset="0"/>
              <a:buChar char="•"/>
              <a:defRPr sz="2800"/>
            </a:lvl1pPr>
            <a:lvl2pPr marL="685800" indent="-228600" defTabSz="914400">
              <a:lnSpc>
                <a:spcPct val="110000"/>
              </a:lnSpc>
              <a:spcBef>
                <a:spcPts val="500"/>
              </a:spcBef>
              <a:buFont typeface="Arial" panose="020B0604020202020204" pitchFamily="34" charset="0"/>
              <a:buChar char="•"/>
              <a:defRPr sz="2400"/>
            </a:lvl2pPr>
            <a:lvl3pPr marL="1143000" indent="-228600" defTabSz="914400">
              <a:lnSpc>
                <a:spcPct val="110000"/>
              </a:lnSpc>
              <a:spcBef>
                <a:spcPts val="500"/>
              </a:spcBef>
              <a:buFont typeface="Arial" panose="020B0604020202020204" pitchFamily="34" charset="0"/>
              <a:buChar char="•"/>
              <a:defRPr sz="2000"/>
            </a:lvl3pPr>
            <a:lvl4pPr marL="1600200" indent="-228600" defTabSz="914400">
              <a:lnSpc>
                <a:spcPct val="110000"/>
              </a:lnSpc>
              <a:spcBef>
                <a:spcPts val="500"/>
              </a:spcBef>
              <a:buFont typeface="Arial" panose="020B0604020202020204" pitchFamily="34" charset="0"/>
              <a:buChar char="•"/>
            </a:lvl4pPr>
            <a:lvl5pPr marL="2057400" indent="-228600" defTabSz="914400">
              <a:lnSpc>
                <a:spcPct val="11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600" b="0" i="0" u="none" strike="noStrike" kern="1200" cap="none" spc="0" normalizeH="0" baseline="0" noProof="0">
                <a:ln>
                  <a:noFill/>
                </a:ln>
                <a:solidFill>
                  <a:schemeClr val="bg1"/>
                </a:solidFill>
                <a:effectLst/>
                <a:uLnTx/>
                <a:uFillTx/>
                <a:latin typeface="Arial"/>
                <a:cs typeface="Arial"/>
              </a:rPr>
              <a:t>Project Website</a:t>
            </a:r>
            <a:endParaRPr lang="en-US" sz="2600" b="0" i="0" u="none" strike="noStrike" kern="1200" cap="none" spc="0" normalizeH="0" baseline="0" noProof="0">
              <a:ln>
                <a:noFill/>
              </a:ln>
              <a:solidFill>
                <a:schemeClr val="bg1"/>
              </a:solidFill>
              <a:effectLst/>
              <a:uLnTx/>
              <a:uFillTx/>
              <a:latin typeface="Arial"/>
              <a:cs typeface="Arial"/>
            </a:endParaRPr>
          </a:p>
        </p:txBody>
      </p:sp>
      <p:sp>
        <p:nvSpPr>
          <p:cNvPr id="7" name="Slide Number Placeholder 3">
            <a:extLst>
              <a:ext uri="{FF2B5EF4-FFF2-40B4-BE49-F238E27FC236}">
                <a16:creationId xmlns:a16="http://schemas.microsoft.com/office/drawing/2014/main" id="{390359F6-2338-A707-8C1D-80274F3FDD0A}"/>
              </a:ext>
            </a:extLst>
          </p:cNvPr>
          <p:cNvSpPr txBox="1">
            <a:spLocks/>
          </p:cNvSpPr>
          <p:nvPr/>
        </p:nvSpPr>
        <p:spPr>
          <a:xfrm>
            <a:off x="11506200" y="6477000"/>
            <a:ext cx="457200" cy="274320"/>
          </a:xfrm>
          <a:prstGeom prst="rect">
            <a:avLst/>
          </a:prstGeom>
        </p:spPr>
        <p:txBody>
          <a:bodyPr vert="horz" lIns="91440" tIns="45720" rIns="91440" bIns="45720" rtlCol="0" anchor="ctr"/>
          <a:lstStyle/>
          <a:p>
            <a:pPr algn="ctr">
              <a:defRPr/>
            </a:pPr>
            <a:r>
              <a:rPr lang="en-US" sz="1200">
                <a:solidFill>
                  <a:prstClr val="white"/>
                </a:solidFill>
              </a:rPr>
              <a:t> </a:t>
            </a:r>
            <a:fld id="{60B97012-0F89-47F0-A4E4-7FD79E709386}" type="slidenum">
              <a:rPr lang="en-US" sz="1200" smtClean="0">
                <a:solidFill>
                  <a:prstClr val="white"/>
                </a:solidFill>
              </a:rPr>
              <a:pPr algn="ctr">
                <a:defRPr/>
              </a:pPr>
              <a:t>9</a:t>
            </a:fld>
            <a:endParaRPr lang="en-US" sz="1200">
              <a:solidFill>
                <a:prstClr val="white"/>
              </a:solidFill>
            </a:endParaRPr>
          </a:p>
        </p:txBody>
      </p:sp>
      <p:sp>
        <p:nvSpPr>
          <p:cNvPr id="8" name="TextBox 7">
            <a:extLst>
              <a:ext uri="{FF2B5EF4-FFF2-40B4-BE49-F238E27FC236}">
                <a16:creationId xmlns:a16="http://schemas.microsoft.com/office/drawing/2014/main" id="{75090C70-F0F7-682A-4B5E-FCA077999CAB}"/>
              </a:ext>
            </a:extLst>
          </p:cNvPr>
          <p:cNvSpPr txBox="1"/>
          <p:nvPr/>
        </p:nvSpPr>
        <p:spPr>
          <a:xfrm>
            <a:off x="7794252" y="1562100"/>
            <a:ext cx="3711948" cy="10277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Bef>
                <a:spcPts val="0"/>
              </a:spcBef>
              <a:spcAft>
                <a:spcPts val="1000"/>
              </a:spcAft>
            </a:pPr>
            <a:r>
              <a:rPr lang="en-US" sz="1800" u="sng" dirty="0">
                <a:solidFill>
                  <a:srgbClr val="0000FF"/>
                </a:solidFill>
                <a:effectLst/>
                <a:latin typeface="Calibri" panose="020F0502020204030204" pitchFamily="34" charset="0"/>
                <a:ea typeface="Calibri" panose="020F0502020204030204" pitchFamily="34" charset="0"/>
                <a:hlinkClick r:id="rId4"/>
              </a:rPr>
              <a:t>FDOT Treasure Coast Construction - State Road 60 Roadway Improvements (d4fdot.com)</a:t>
            </a:r>
            <a:endParaRPr lang="en-US"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971887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ARTICULATE_PROJECT_OPEN" val="0"/>
  <p:tag name="MMPROD_UIDATA" val="&lt;database version=&quot;7.0&quot;&gt;&lt;object type=&quot;1&quot; unique_id=&quot;10001&quot;&gt;&lt;object type=&quot;2&quot; unique_id=&quot;10170&quot;&gt;&lt;object type=&quot;3&quot; unique_id=&quot;10171&quot;&gt;&lt;property id=&quot;20148&quot; value=&quot;5&quot;/&gt;&lt;property id=&quot;20300&quot; value=&quot;Slide 1 - &amp;quot;Setting the Stage&amp;quot;&quot;/&gt;&lt;property id=&quot;20307&quot; value=&quot;256&quot;/&gt;&lt;/object&gt;&lt;object type=&quot;3&quot; unique_id=&quot;10172&quot;&gt;&lt;property id=&quot;20148&quot; value=&quot;5&quot;/&gt;&lt;property id=&quot;20300&quot; value=&quot;Slide 3 - &amp;quot;Our Mission&amp;quot;&quot;/&gt;&lt;property id=&quot;20307&quot; value=&quot;326&quot;/&gt;&lt;/object&gt;&lt;object type=&quot;3&quot; unique_id=&quot;10173&quot;&gt;&lt;property id=&quot;20148&quot; value=&quot;5&quot;/&gt;&lt;property id=&quot;20300&quot; value=&quot;Slide 8 - &amp;quot;Our Mission&amp;quot;&quot;/&gt;&lt;property id=&quot;20307&quot; value=&quot;325&quot;/&gt;&lt;/object&gt;&lt;object type=&quot;3&quot; unique_id=&quot;10174&quot;&gt;&lt;property id=&quot;20148&quot; value=&quot;5&quot;/&gt;&lt;property id=&quot;20300&quot; value=&quot;Slide 9 - &amp;quot;Our Performance&amp;quot;&quot;/&gt;&lt;property id=&quot;20307&quot; value=&quot;327&quot;/&gt;&lt;/object&gt;&lt;object type=&quot;3&quot; unique_id=&quot;10223&quot;&gt;&lt;property id=&quot;20148&quot; value=&quot;5&quot;/&gt;&lt;property id=&quot;20300&quot; value=&quot;Slide 10 - &amp;quot;Our Performance&amp;quot;&quot;/&gt;&lt;property id=&quot;20307&quot; value=&quot;328&quot;/&gt;&lt;/object&gt;&lt;object type=&quot;3&quot; unique_id=&quot;10224&quot;&gt;&lt;property id=&quot;20148&quot; value=&quot;5&quot;/&gt;&lt;property id=&quot;20300&quot; value=&quot;Slide 11 - &amp;quot;Our Performance&amp;quot;&quot;/&gt;&lt;property id=&quot;20307&quot; value=&quot;329&quot;/&gt;&lt;/object&gt;&lt;object type=&quot;3&quot; unique_id=&quot;10225&quot;&gt;&lt;property id=&quot;20148&quot; value=&quot;5&quot;/&gt;&lt;property id=&quot;20300&quot; value=&quot;Slide 12 - &amp;quot;Our Performance&amp;quot;&quot;/&gt;&lt;property id=&quot;20307&quot; value=&quot;330&quot;/&gt;&lt;/object&gt;&lt;object type=&quot;3&quot; unique_id=&quot;10289&quot;&gt;&lt;property id=&quot;20148&quot; value=&quot;5&quot;/&gt;&lt;property id=&quot;20300&quot; value=&quot;Slide 2 - &amp;quot;Agenda&amp;quot;&quot;/&gt;&lt;property id=&quot;20307&quot; value=&quot;331&quot;/&gt;&lt;/object&gt;&lt;object type=&quot;3&quot; unique_id=&quot;10451&quot;&gt;&lt;property id=&quot;20148&quot; value=&quot;5&quot;/&gt;&lt;property id=&quot;20300&quot; value=&quot;Slide 14 - &amp;quot;Our Performance – MAP-21&amp;quot;&quot;/&gt;&lt;property id=&quot;20307&quot; value=&quot;342&quot;/&gt;&lt;/object&gt;&lt;object type=&quot;3&quot; unique_id=&quot;10743&quot;&gt;&lt;property id=&quot;20148&quot; value=&quot;5&quot;/&gt;&lt;property id=&quot;20300&quot; value=&quot;Slide 4 - &amp;quot;Our Mission&amp;quot;&quot;/&gt;&lt;property id=&quot;20307&quot; value=&quot;344&quot;/&gt;&lt;/object&gt;&lt;object type=&quot;3&quot; unique_id=&quot;10744&quot;&gt;&lt;property id=&quot;20148&quot; value=&quot;5&quot;/&gt;&lt;property id=&quot;20300&quot; value=&quot;Slide 6 - &amp;quot;Our Performance&amp;quot;&quot;/&gt;&lt;property id=&quot;20307&quot; value=&quot;345&quot;/&gt;&lt;/object&gt;&lt;object type=&quot;3&quot; unique_id=&quot;10745&quot;&gt;&lt;property id=&quot;20148&quot; value=&quot;5&quot;/&gt;&lt;property id=&quot;20300&quot; value=&quot;Slide 7 - &amp;quot;Our Performance&amp;quot;&quot;/&gt;&lt;property id=&quot;20307&quot; value=&quot;346&quot;/&gt;&lt;/object&gt;&lt;object type=&quot;3&quot; unique_id=&quot;10885&quot;&gt;&lt;property id=&quot;20148&quot; value=&quot;5&quot;/&gt;&lt;property id=&quot;20300&quot; value=&quot;Slide 13 - &amp;quot;Our Performance&amp;quot;&quot;/&gt;&lt;property id=&quot;20307&quot; value=&quot;347&quot;/&gt;&lt;/object&gt;&lt;object type=&quot;3&quot; unique_id=&quot;35755&quot;&gt;&lt;property id=&quot;20148&quot; value=&quot;5&quot;/&gt;&lt;property id=&quot;20300&quot; value=&quot;Slide 5 - &amp;quot;Agenda&amp;quot;&quot;/&gt;&lt;property id=&quot;20307&quot; value=&quot;349&quot;/&gt;&lt;/object&gt;&lt;object type=&quot;3&quot; unique_id=&quot;35756&quot;&gt;&lt;property id=&quot;20148&quot; value=&quot;5&quot;/&gt;&lt;property id=&quot;20300&quot; value=&quot;Slide 16 - &amp;quot;Our Performance&amp;quot;&quot;/&gt;&lt;property id=&quot;20307&quot; value=&quot;350&quot;/&gt;&lt;/object&gt;&lt;object type=&quot;3&quot; unique_id=&quot;35757&quot;&gt;&lt;property id=&quot;20148&quot; value=&quot;5&quot;/&gt;&lt;property id=&quot;20300&quot; value=&quot;Slide 19&quot;/&gt;&lt;property id=&quot;20307&quot; value=&quot;352&quot;/&gt;&lt;/object&gt;&lt;object type=&quot;3&quot; unique_id=&quot;35758&quot;&gt;&lt;property id=&quot;20148&quot; value=&quot;5&quot;/&gt;&lt;property id=&quot;20300&quot; value=&quot;Slide 15 - &amp;quot;MAP-21 Rulemaking Schedule&amp;quot;&quot;/&gt;&lt;property id=&quot;20307&quot; value=&quot;351&quot;/&gt;&lt;/object&gt;&lt;object type=&quot;3&quot; unique_id=&quot;35856&quot;&gt;&lt;property id=&quot;20148&quot; value=&quot;5&quot;/&gt;&lt;property id=&quot;20300&quot; value=&quot;Slide 20 - &amp;quot;Agenda&amp;quot;&quot;/&gt;&lt;property id=&quot;20307&quot; value=&quot;353&quot;/&gt;&lt;/object&gt;&lt;object type=&quot;3&quot; unique_id=&quot;35857&quot;&gt;&lt;property id=&quot;20148&quot; value=&quot;5&quot;/&gt;&lt;property id=&quot;20300&quot; value=&quot;Slide 21 - &amp;quot;Agenda&amp;quot;&quot;/&gt;&lt;property id=&quot;20307&quot; value=&quot;354&quot;/&gt;&lt;/object&gt;&lt;object type=&quot;3&quot; unique_id=&quot;36047&quot;&gt;&lt;property id=&quot;20148&quot; value=&quot;5&quot;/&gt;&lt;property id=&quot;20300&quot; value=&quot;Slide 17 - &amp;quot;Performance Reporting by Others&amp;quot;&quot;/&gt;&lt;property id=&quot;20307&quot; value=&quot;356&quot;/&gt;&lt;/object&gt;&lt;object type=&quot;3&quot; unique_id=&quot;36048&quot;&gt;&lt;property id=&quot;20148&quot; value=&quot;5&quot;/&gt;&lt;property id=&quot;20300&quot; value=&quot;Slide 18 - &amp;quot;Performance Reporting by Others&amp;quot;&quot;/&gt;&lt;property id=&quot;20307&quot; value=&quot;355&quot;/&gt;&lt;/object&gt;&lt;/object&gt;&lt;object type=&quot;8&quot; unique_id=&quot;1018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z3rj xmlns="b1db241f-08f1-4e00-aa95-90daeecf45fe">
      <UserInfo>
        <DisplayName/>
        <AccountId xsi:nil="true"/>
        <AccountType/>
      </UserInfo>
    </z3rj>
    <TaxCatchAll xmlns="c8704538-a0f9-4c8d-a401-dae51986385b" xsi:nil="true"/>
    <lcf76f155ced4ddcb4097134ff3c332f xmlns="b1db241f-08f1-4e00-aa95-90daeecf45f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F4A1150218AF4CADE978C3BCCB4E02" ma:contentTypeVersion="17" ma:contentTypeDescription="Create a new document." ma:contentTypeScope="" ma:versionID="123e3bda4939f5f26be73eb8e4ae3655">
  <xsd:schema xmlns:xsd="http://www.w3.org/2001/XMLSchema" xmlns:xs="http://www.w3.org/2001/XMLSchema" xmlns:p="http://schemas.microsoft.com/office/2006/metadata/properties" xmlns:ns2="b1db241f-08f1-4e00-aa95-90daeecf45fe" xmlns:ns3="c8704538-a0f9-4c8d-a401-dae51986385b" targetNamespace="http://schemas.microsoft.com/office/2006/metadata/properties" ma:root="true" ma:fieldsID="465c9cd82ac6b098be4731a38818dc81" ns2:_="" ns3:_="">
    <xsd:import namespace="b1db241f-08f1-4e00-aa95-90daeecf45fe"/>
    <xsd:import namespace="c8704538-a0f9-4c8d-a401-dae51986385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z3rj"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db241f-08f1-4e00-aa95-90daeecf45f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z3rj" ma:index="20" nillable="true" ma:displayName="Person or Group" ma:list="UserInfo" ma:internalName="z3rj">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27c39c1-9cb9-4ca2-83c8-19f1e632c4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704538-a0f9-4c8d-a401-dae51986385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00487d7-2deb-4244-ab40-ade91b2ab927}" ma:internalName="TaxCatchAll" ma:showField="CatchAllData" ma:web="c8704538-a0f9-4c8d-a401-dae5198638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661391-B2DE-4B91-950E-811BC4E92986}">
  <ds:schemaRefs>
    <ds:schemaRef ds:uri="b1db241f-08f1-4e00-aa95-90daeecf45fe"/>
    <ds:schemaRef ds:uri="c8704538-a0f9-4c8d-a401-dae5198638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6E77DBF-0183-45D2-A685-5D1A40D99B2C}">
  <ds:schemaRefs>
    <ds:schemaRef ds:uri="http://schemas.microsoft.com/sharepoint/v3/contenttype/forms"/>
  </ds:schemaRefs>
</ds:datastoreItem>
</file>

<file path=customXml/itemProps3.xml><?xml version="1.0" encoding="utf-8"?>
<ds:datastoreItem xmlns:ds="http://schemas.openxmlformats.org/officeDocument/2006/customXml" ds:itemID="{D77E64BC-FC43-4C13-8537-785C4246754C}">
  <ds:schemaRefs>
    <ds:schemaRef ds:uri="b1db241f-08f1-4e00-aa95-90daeecf45fe"/>
    <ds:schemaRef ds:uri="c8704538-a0f9-4c8d-a401-dae5198638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1375</TotalTime>
  <Words>3963</Words>
  <Application>Microsoft Office PowerPoint</Application>
  <PresentationFormat>Widescreen</PresentationFormat>
  <Paragraphs>525</Paragraphs>
  <Slides>37</Slides>
  <Notes>37</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37</vt:i4>
      </vt:variant>
      <vt:variant>
        <vt:lpstr>Custom Shows</vt:lpstr>
      </vt:variant>
      <vt:variant>
        <vt:i4>1</vt:i4>
      </vt:variant>
    </vt:vector>
  </HeadingPairs>
  <TitlesOfParts>
    <vt:vector size="46" baseType="lpstr">
      <vt:lpstr>Arial</vt:lpstr>
      <vt:lpstr>Blackadder ITC</vt:lpstr>
      <vt:lpstr>Calibri</vt:lpstr>
      <vt:lpstr>Colonna MT</vt:lpstr>
      <vt:lpstr>Symbol</vt:lpstr>
      <vt:lpstr>Times New Roman</vt:lpstr>
      <vt:lpstr>Wingdings</vt:lpstr>
      <vt:lpstr>Office Theme</vt:lpstr>
      <vt:lpstr>PowerPoint Presentation</vt:lpstr>
      <vt:lpstr>PowerPoint Presentation</vt:lpstr>
      <vt:lpstr>Introductions</vt:lpstr>
      <vt:lpstr>Meet the Team</vt:lpstr>
      <vt:lpstr>Agenda</vt:lpstr>
      <vt:lpstr>PowerPoint Presentation</vt:lpstr>
      <vt:lpstr>PowerPoint Presentation</vt:lpstr>
      <vt:lpstr>PowerPoint Presentation</vt:lpstr>
      <vt:lpstr>PowerPoint Presentation</vt:lpstr>
      <vt:lpstr>PowerPoint Presentation</vt:lpstr>
      <vt:lpstr>PowerPoint Presentation</vt:lpstr>
      <vt:lpstr>Public Meeting - Public Notice</vt:lpstr>
      <vt:lpstr>PowerPoint Presentation</vt:lpstr>
      <vt:lpstr>PowerPoint Presentation</vt:lpstr>
      <vt:lpstr>PowerPoint Presentation</vt:lpstr>
      <vt:lpstr>Rules of Engagement</vt:lpstr>
      <vt:lpstr>PowerPoint Presentation</vt:lpstr>
      <vt:lpstr>Project Limits </vt:lpstr>
      <vt:lpstr>Typical Sections</vt:lpstr>
      <vt:lpstr>Typical Sections</vt:lpstr>
      <vt:lpstr>Typical Sections</vt:lpstr>
      <vt:lpstr>Typical Sections</vt:lpstr>
      <vt:lpstr>Proposed Improvements</vt:lpstr>
      <vt:lpstr>Proposed Improvements</vt:lpstr>
      <vt:lpstr>Existing NB Right turn lane</vt:lpstr>
      <vt:lpstr>PowerPoint Presentation</vt:lpstr>
      <vt:lpstr>PowerPoint Presentation</vt:lpstr>
      <vt:lpstr>Green-colored pavement to increase driver awareness.</vt:lpstr>
      <vt:lpstr>Temporary Traffic Control</vt:lpstr>
      <vt:lpstr>PowerPoint Presentation</vt:lpstr>
      <vt:lpstr>PowerPoint Presentation</vt:lpstr>
      <vt:lpstr>Project Design Status</vt:lpstr>
      <vt:lpstr>Questions and Answers</vt:lpstr>
      <vt:lpstr>Questions and Answers</vt:lpstr>
      <vt:lpstr>Closing and Contact Information</vt:lpstr>
      <vt:lpstr>Contact Information</vt:lpstr>
      <vt:lpstr>Safety Message</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Walna Calixte</dc:creator>
  <cp:lastModifiedBy>Shaun Connor</cp:lastModifiedBy>
  <cp:revision>61</cp:revision>
  <cp:lastPrinted>2021-07-27T17:31:56Z</cp:lastPrinted>
  <dcterms:created xsi:type="dcterms:W3CDTF">2021-01-06T16:49:33Z</dcterms:created>
  <dcterms:modified xsi:type="dcterms:W3CDTF">2023-06-26T16:27:29Z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0x010100A4F4A1150218AF4CADE978C3BCCB4E02</vt:lpwstr>
  </property>
</Properties>
</file>